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Orbitron Regular"/>
      <p:regular r:id="rId36"/>
      <p:bold r:id="rId37"/>
    </p:embeddedFont>
    <p:embeddedFont>
      <p:font typeface="Orbitron"/>
      <p:regular r:id="rId38"/>
      <p:bold r:id="rId39"/>
    </p:embeddedFont>
    <p:embeddedFont>
      <p:font typeface="Comfortaa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Comfortaa-bold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rbitronRegular-bold.fntdata"/><Relationship Id="rId14" Type="http://schemas.openxmlformats.org/officeDocument/2006/relationships/slide" Target="slides/slide10.xml"/><Relationship Id="rId36" Type="http://schemas.openxmlformats.org/officeDocument/2006/relationships/font" Target="fonts/OrbitronRegular-regular.fntdata"/><Relationship Id="rId17" Type="http://schemas.openxmlformats.org/officeDocument/2006/relationships/slide" Target="slides/slide13.xml"/><Relationship Id="rId39" Type="http://schemas.openxmlformats.org/officeDocument/2006/relationships/font" Target="fonts/Orbitron-bold.fntdata"/><Relationship Id="rId16" Type="http://schemas.openxmlformats.org/officeDocument/2006/relationships/slide" Target="slides/slide12.xml"/><Relationship Id="rId38" Type="http://schemas.openxmlformats.org/officeDocument/2006/relationships/font" Target="fonts/Orbitro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74d1099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74d1099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5905f5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95905f5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95905f5e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95905f5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a74d10998_4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a74d10998_4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95905f5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95905f5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a74d10998_29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a74d10998_29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a74d10998_1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a74d10998_1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a74d10998_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a74d10998_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a74d10998_1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a74d10998_1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a74d10998_4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a74d10998_4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a74d109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a74d109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a74d10998_29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a74d10998_29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a74d10998_1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a74d10998_1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a74d10998_4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a74d10998_4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a74d10998_4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ca74d10998_4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a74d10998_4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a74d10998_4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a74d10998_4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a74d10998_4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a74d10998_45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a74d10998_45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a74d10998_4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a74d10998_4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a74d10998_4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a74d10998_4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a74d10998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a74d10998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95905f5e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95905f5e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a74d10998_4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a74d10998_4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a74d10998_4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a74d10998_4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a74d10998_2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a74d10998_2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5905f5e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95905f5e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a74d1099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a74d1099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a74d10998_2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a74d10998_2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tires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a74d10998_2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a74d10998_2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74d10998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74d10998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3250" y="2767313"/>
            <a:ext cx="77175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3250" y="3750113"/>
            <a:ext cx="7717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3" type="subTitle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4" type="body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5" type="subTitle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6" type="body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7" type="subTitle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8" type="body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9" type="subTitle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3" type="body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4" type="subTitle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4"/>
          <p:cNvSpPr txBox="1"/>
          <p:nvPr>
            <p:ph idx="15" type="body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16" type="title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17" type="title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8" type="title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9" type="title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20" type="title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hasCustomPrompt="1" idx="21" type="title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78750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2294896" y="3290608"/>
            <a:ext cx="22221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969946" y="1754817"/>
            <a:ext cx="22242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08321" y="3035499"/>
            <a:ext cx="22221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hasCustomPrompt="1" idx="4" type="title"/>
          </p:nvPr>
        </p:nvSpPr>
        <p:spPr>
          <a:xfrm>
            <a:off x="1711700" y="32667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/>
          <p:nvPr>
            <p:ph hasCustomPrompt="1" idx="5" type="title"/>
          </p:nvPr>
        </p:nvSpPr>
        <p:spPr>
          <a:xfrm>
            <a:off x="3386725" y="1726138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/>
          <p:nvPr>
            <p:ph hasCustomPrompt="1" idx="6" type="title"/>
          </p:nvPr>
        </p:nvSpPr>
        <p:spPr>
          <a:xfrm>
            <a:off x="5620550" y="30000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00147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1978364" y="2250700"/>
            <a:ext cx="16167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4346301" y="127700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4" type="body"/>
          </p:nvPr>
        </p:nvSpPr>
        <p:spPr>
          <a:xfrm>
            <a:off x="4333126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669112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7"/>
          <p:cNvSpPr txBox="1"/>
          <p:nvPr>
            <p:ph idx="6" type="body"/>
          </p:nvPr>
        </p:nvSpPr>
        <p:spPr>
          <a:xfrm>
            <a:off x="6689701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 rot="-5400000">
            <a:off x="-983875" y="2238125"/>
            <a:ext cx="40584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545529" y="1620825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1545529" y="191388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4005699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465732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6" type="body"/>
          </p:nvPr>
        </p:nvSpPr>
        <p:spPr>
          <a:xfrm>
            <a:off x="6465732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154552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8"/>
          <p:cNvSpPr txBox="1"/>
          <p:nvPr>
            <p:ph idx="8" type="body"/>
          </p:nvPr>
        </p:nvSpPr>
        <p:spPr>
          <a:xfrm>
            <a:off x="154552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9" type="subTitle"/>
          </p:nvPr>
        </p:nvSpPr>
        <p:spPr>
          <a:xfrm>
            <a:off x="400569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8"/>
          <p:cNvSpPr txBox="1"/>
          <p:nvPr>
            <p:ph idx="13" type="body"/>
          </p:nvPr>
        </p:nvSpPr>
        <p:spPr>
          <a:xfrm>
            <a:off x="400569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4" type="subTitle"/>
          </p:nvPr>
        </p:nvSpPr>
        <p:spPr>
          <a:xfrm>
            <a:off x="6465732" y="3639312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15" type="body"/>
          </p:nvPr>
        </p:nvSpPr>
        <p:spPr>
          <a:xfrm>
            <a:off x="6465732" y="3937642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597383" y="6071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3597023" y="8997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3" type="subTitle"/>
          </p:nvPr>
        </p:nvSpPr>
        <p:spPr>
          <a:xfrm>
            <a:off x="2635360" y="16462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2635000" y="19388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5" type="subTitle"/>
          </p:nvPr>
        </p:nvSpPr>
        <p:spPr>
          <a:xfrm>
            <a:off x="2635542" y="26853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2635181" y="29779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7" type="subTitle"/>
          </p:nvPr>
        </p:nvSpPr>
        <p:spPr>
          <a:xfrm>
            <a:off x="3597202" y="37244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8" type="body"/>
          </p:nvPr>
        </p:nvSpPr>
        <p:spPr>
          <a:xfrm>
            <a:off x="3596841" y="40170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 rot="-5400000">
            <a:off x="-1084000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1882567" y="2427725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1950667" y="3008338"/>
            <a:ext cx="18288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4150567" y="2448304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0"/>
          <p:cNvSpPr txBox="1"/>
          <p:nvPr>
            <p:ph idx="4" type="body"/>
          </p:nvPr>
        </p:nvSpPr>
        <p:spPr>
          <a:xfrm>
            <a:off x="42186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5" type="subTitle"/>
          </p:nvPr>
        </p:nvSpPr>
        <p:spPr>
          <a:xfrm>
            <a:off x="6441667" y="2443939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0"/>
          <p:cNvSpPr txBox="1"/>
          <p:nvPr>
            <p:ph idx="6" type="body"/>
          </p:nvPr>
        </p:nvSpPr>
        <p:spPr>
          <a:xfrm>
            <a:off x="65097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hasCustomPrompt="1" idx="7" type="title"/>
          </p:nvPr>
        </p:nvSpPr>
        <p:spPr>
          <a:xfrm>
            <a:off x="64868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/>
          <p:nvPr>
            <p:ph hasCustomPrompt="1" idx="8" type="title"/>
          </p:nvPr>
        </p:nvSpPr>
        <p:spPr>
          <a:xfrm>
            <a:off x="4200100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hasCustomPrompt="1" idx="9" type="title"/>
          </p:nvPr>
        </p:nvSpPr>
        <p:spPr>
          <a:xfrm>
            <a:off x="19133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243000" y="2736175"/>
            <a:ext cx="26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 rot="-5400000">
            <a:off x="-1073275" y="2334725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4754061" y="920500"/>
            <a:ext cx="3676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753475" y="1220566"/>
            <a:ext cx="3676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4754638" y="2039000"/>
            <a:ext cx="3675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1"/>
          <p:cNvSpPr txBox="1"/>
          <p:nvPr>
            <p:ph idx="4" type="body"/>
          </p:nvPr>
        </p:nvSpPr>
        <p:spPr>
          <a:xfrm>
            <a:off x="4754050" y="2339066"/>
            <a:ext cx="3675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4754051" y="3182000"/>
            <a:ext cx="3675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1"/>
          <p:cNvSpPr txBox="1"/>
          <p:nvPr>
            <p:ph idx="6" type="body"/>
          </p:nvPr>
        </p:nvSpPr>
        <p:spPr>
          <a:xfrm>
            <a:off x="4753475" y="3482066"/>
            <a:ext cx="367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 rot="-5400000">
            <a:off x="-1083925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254246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2178050" y="3426620"/>
            <a:ext cx="2615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3" type="subTitle"/>
          </p:nvPr>
        </p:nvSpPr>
        <p:spPr>
          <a:xfrm>
            <a:off x="5197178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5097575" y="3426620"/>
            <a:ext cx="266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4"/>
          <p:cNvSpPr txBox="1"/>
          <p:nvPr/>
        </p:nvSpPr>
        <p:spPr>
          <a:xfrm>
            <a:off x="2429050" y="3267725"/>
            <a:ext cx="5079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13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k46RYeNuKLo" TargetMode="External"/><Relationship Id="rId4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FNmc6fgmt6c" TargetMode="External"/><Relationship Id="rId4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17487" r="28919" t="17850"/>
          <a:stretch/>
        </p:blipFill>
        <p:spPr>
          <a:xfrm>
            <a:off x="3478538" y="3376400"/>
            <a:ext cx="2186923" cy="18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6142" l="17052" r="21609" t="16199"/>
          <a:stretch/>
        </p:blipFill>
        <p:spPr>
          <a:xfrm>
            <a:off x="5932800" y="3435600"/>
            <a:ext cx="2481475" cy="17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5">
            <a:alphaModFix/>
          </a:blip>
          <a:srcRect b="1748" l="14942" r="17535" t="7202"/>
          <a:stretch/>
        </p:blipFill>
        <p:spPr>
          <a:xfrm>
            <a:off x="6556650" y="1489889"/>
            <a:ext cx="2709499" cy="205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0" y="-5775"/>
            <a:ext cx="9144000" cy="5143500"/>
          </a:xfrm>
          <a:prstGeom prst="rect">
            <a:avLst/>
          </a:prstGeom>
          <a:solidFill>
            <a:srgbClr val="000000">
              <a:alpha val="40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type="ctrTitle"/>
          </p:nvPr>
        </p:nvSpPr>
        <p:spPr>
          <a:xfrm>
            <a:off x="447275" y="1401575"/>
            <a:ext cx="6688200" cy="24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rgbClr val="FFFFFF"/>
                </a:solidFill>
              </a:rPr>
              <a:t>Agro</a:t>
            </a:r>
            <a:r>
              <a:rPr b="1" lang="en" sz="4400"/>
              <a:t> </a:t>
            </a:r>
            <a:r>
              <a:rPr b="1" lang="en" sz="4400">
                <a:solidFill>
                  <a:srgbClr val="FFFFFF"/>
                </a:solidFill>
              </a:rPr>
              <a:t>Bot </a:t>
            </a:r>
            <a:endParaRPr b="1"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</a:rPr>
              <a:t>Design Innovation Challenge</a:t>
            </a:r>
            <a:endParaRPr b="1" sz="4400">
              <a:solidFill>
                <a:srgbClr val="FFFFFF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47275" y="515025"/>
            <a:ext cx="69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RuTAG-NE’s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41500" y="4619950"/>
            <a:ext cx="16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Team M4_RTA_9</a:t>
            </a:r>
            <a:endParaRPr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" type="subTitle"/>
          </p:nvPr>
        </p:nvSpPr>
        <p:spPr>
          <a:xfrm>
            <a:off x="2357400" y="247000"/>
            <a:ext cx="44292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300"/>
              <a:t>Components of the</a:t>
            </a:r>
            <a:br>
              <a:rPr b="0" lang="en" sz="2300"/>
            </a:br>
            <a:r>
              <a:rPr b="0" lang="en" sz="2300"/>
              <a:t>Seed Metering Mechanism</a:t>
            </a:r>
            <a:endParaRPr b="0" sz="2300"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0" l="24353" r="19765" t="11119"/>
          <a:stretch/>
        </p:blipFill>
        <p:spPr>
          <a:xfrm>
            <a:off x="1826950" y="1794388"/>
            <a:ext cx="3331848" cy="298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174" y="1745025"/>
            <a:ext cx="4481851" cy="252101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4089675" y="1248525"/>
            <a:ext cx="14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Hopper for seed storage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235375" y="1631013"/>
            <a:ext cx="1907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Horizontal rotor disk</a:t>
            </a:r>
            <a:endParaRPr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235375" y="2621325"/>
            <a:ext cx="20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Casing for rotating disk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472375" y="3532225"/>
            <a:ext cx="12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Delivery pipe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150475" y="4181525"/>
            <a:ext cx="176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Seed sowing mechanism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327" name="Google Shape;327;p34"/>
          <p:cNvCxnSpPr/>
          <p:nvPr/>
        </p:nvCxnSpPr>
        <p:spPr>
          <a:xfrm>
            <a:off x="3331750" y="1497825"/>
            <a:ext cx="0" cy="805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4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9" name="Google Shape;329;p34"/>
          <p:cNvCxnSpPr/>
          <p:nvPr/>
        </p:nvCxnSpPr>
        <p:spPr>
          <a:xfrm>
            <a:off x="1524475" y="4443125"/>
            <a:ext cx="1175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4"/>
          <p:cNvCxnSpPr/>
          <p:nvPr/>
        </p:nvCxnSpPr>
        <p:spPr>
          <a:xfrm flipH="1" rot="10800000">
            <a:off x="1565450" y="3589075"/>
            <a:ext cx="1172700" cy="240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4"/>
          <p:cNvCxnSpPr>
            <a:stCxn id="324" idx="3"/>
          </p:cNvCxnSpPr>
          <p:nvPr/>
        </p:nvCxnSpPr>
        <p:spPr>
          <a:xfrm>
            <a:off x="2282575" y="2929125"/>
            <a:ext cx="254700" cy="4965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4"/>
          <p:cNvCxnSpPr/>
          <p:nvPr/>
        </p:nvCxnSpPr>
        <p:spPr>
          <a:xfrm rot="10800000">
            <a:off x="3331750" y="1497825"/>
            <a:ext cx="757800" cy="1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4"/>
          <p:cNvCxnSpPr/>
          <p:nvPr/>
        </p:nvCxnSpPr>
        <p:spPr>
          <a:xfrm>
            <a:off x="2154250" y="1906075"/>
            <a:ext cx="612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4"/>
          <p:cNvCxnSpPr/>
          <p:nvPr/>
        </p:nvCxnSpPr>
        <p:spPr>
          <a:xfrm flipH="1">
            <a:off x="2767225" y="1906075"/>
            <a:ext cx="9600" cy="123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125" y="3589075"/>
            <a:ext cx="2566651" cy="1443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4"/>
          <p:cNvCxnSpPr/>
          <p:nvPr/>
        </p:nvCxnSpPr>
        <p:spPr>
          <a:xfrm flipH="1" rot="10800000">
            <a:off x="6891125" y="3572725"/>
            <a:ext cx="1648500" cy="26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4"/>
          <p:cNvSpPr/>
          <p:nvPr/>
        </p:nvSpPr>
        <p:spPr>
          <a:xfrm rot="10799415">
            <a:off x="5121722" y="3829758"/>
            <a:ext cx="1763100" cy="11277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12154" l="8657" r="16575" t="10030"/>
          <a:stretch/>
        </p:blipFill>
        <p:spPr>
          <a:xfrm>
            <a:off x="1864800" y="3380200"/>
            <a:ext cx="2227037" cy="130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4">
            <a:alphaModFix/>
          </a:blip>
          <a:srcRect b="0" l="26848" r="20227" t="16373"/>
          <a:stretch/>
        </p:blipFill>
        <p:spPr>
          <a:xfrm>
            <a:off x="5492074" y="449533"/>
            <a:ext cx="1289179" cy="11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5">
            <a:alphaModFix/>
          </a:blip>
          <a:srcRect b="8078" l="19569" r="26355" t="11857"/>
          <a:stretch/>
        </p:blipFill>
        <p:spPr>
          <a:xfrm>
            <a:off x="7314000" y="117800"/>
            <a:ext cx="1160573" cy="96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6">
            <a:alphaModFix/>
          </a:blip>
          <a:srcRect b="0" l="20859" r="23321" t="14922"/>
          <a:stretch/>
        </p:blipFill>
        <p:spPr>
          <a:xfrm>
            <a:off x="7721516" y="1510337"/>
            <a:ext cx="1160573" cy="995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/>
          <p:nvPr/>
        </p:nvSpPr>
        <p:spPr>
          <a:xfrm>
            <a:off x="5854560" y="1696936"/>
            <a:ext cx="15045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912616" y="1683166"/>
            <a:ext cx="15045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1960342" y="1698729"/>
            <a:ext cx="15045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9628" y="1670363"/>
            <a:ext cx="1998600" cy="16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7675" y="1654800"/>
            <a:ext cx="1998600" cy="16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950" y="1661575"/>
            <a:ext cx="1998600" cy="1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 txBox="1"/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1898027" y="1639238"/>
            <a:ext cx="13284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600">
                <a:latin typeface="Orbitron Regular"/>
                <a:ea typeface="Orbitron Regular"/>
                <a:cs typeface="Orbitron Regular"/>
                <a:sym typeface="Orbitron Regular"/>
              </a:rPr>
              <a:t>Cell Size</a:t>
            </a:r>
            <a:endParaRPr b="0" sz="16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54" name="Google Shape;354;p35"/>
          <p:cNvSpPr txBox="1"/>
          <p:nvPr>
            <p:ph idx="2" type="body"/>
          </p:nvPr>
        </p:nvSpPr>
        <p:spPr>
          <a:xfrm>
            <a:off x="1544200" y="2114313"/>
            <a:ext cx="18648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Cell size is derived from seed shape index calculated from seed dimensions &amp; physical characteristics of seed. 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3965676" y="1623685"/>
            <a:ext cx="12147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600">
                <a:latin typeface="Orbitron Regular"/>
                <a:ea typeface="Orbitron Regular"/>
                <a:cs typeface="Orbitron Regular"/>
                <a:sym typeface="Orbitron Regular"/>
              </a:rPr>
              <a:t>Disks</a:t>
            </a:r>
            <a:endParaRPr b="0" sz="16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56" name="Google Shape;356;p35"/>
          <p:cNvSpPr txBox="1"/>
          <p:nvPr>
            <p:ph idx="4" type="body"/>
          </p:nvPr>
        </p:nvSpPr>
        <p:spPr>
          <a:xfrm>
            <a:off x="3548000" y="2098750"/>
            <a:ext cx="1964400" cy="14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3 interchangeable disk with cell size 10mm, 30mm, 50 mm each can accommodate most types and sizes of seeds. </a:t>
            </a:r>
            <a:endParaRPr sz="1200"/>
          </a:p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5766900" y="1623675"/>
            <a:ext cx="14316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600">
                <a:latin typeface="Orbitron Regular"/>
                <a:ea typeface="Orbitron Regular"/>
                <a:cs typeface="Orbitron Regular"/>
                <a:sym typeface="Orbitron Regular"/>
              </a:rPr>
              <a:t>Frequency</a:t>
            </a:r>
            <a:endParaRPr b="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58" name="Google Shape;358;p35"/>
          <p:cNvSpPr txBox="1"/>
          <p:nvPr>
            <p:ph idx="6" type="body"/>
          </p:nvPr>
        </p:nvSpPr>
        <p:spPr>
          <a:xfrm>
            <a:off x="5651400" y="2180513"/>
            <a:ext cx="1662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Seedling spacing can be modified with disc motor RPM and robot forward speed</a:t>
            </a:r>
            <a:endParaRPr sz="1200"/>
          </a:p>
        </p:txBody>
      </p:sp>
      <p:pic>
        <p:nvPicPr>
          <p:cNvPr id="359" name="Google Shape;359;p35"/>
          <p:cNvPicPr preferRelativeResize="0"/>
          <p:nvPr/>
        </p:nvPicPr>
        <p:blipFill rotWithShape="1">
          <a:blip r:embed="rId8">
            <a:alphaModFix/>
          </a:blip>
          <a:srcRect b="13008" l="22688" r="22148" t="12830"/>
          <a:stretch/>
        </p:blipFill>
        <p:spPr>
          <a:xfrm>
            <a:off x="6473000" y="3304000"/>
            <a:ext cx="1998600" cy="151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4720125" y="3589075"/>
            <a:ext cx="2566651" cy="14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36"/>
          <p:cNvCxnSpPr/>
          <p:nvPr/>
        </p:nvCxnSpPr>
        <p:spPr>
          <a:xfrm rot="10800000">
            <a:off x="5831700" y="2331025"/>
            <a:ext cx="0" cy="115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6"/>
          <p:cNvSpPr/>
          <p:nvPr/>
        </p:nvSpPr>
        <p:spPr>
          <a:xfrm>
            <a:off x="4259575" y="3302750"/>
            <a:ext cx="1598100" cy="3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36"/>
          <p:cNvCxnSpPr/>
          <p:nvPr/>
        </p:nvCxnSpPr>
        <p:spPr>
          <a:xfrm rot="10800000">
            <a:off x="3474600" y="2331025"/>
            <a:ext cx="0" cy="115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6"/>
          <p:cNvSpPr/>
          <p:nvPr/>
        </p:nvSpPr>
        <p:spPr>
          <a:xfrm>
            <a:off x="1902150" y="3302750"/>
            <a:ext cx="1598100" cy="3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36"/>
          <p:cNvCxnSpPr/>
          <p:nvPr/>
        </p:nvCxnSpPr>
        <p:spPr>
          <a:xfrm flipH="1" rot="10800000">
            <a:off x="4236935" y="839373"/>
            <a:ext cx="2100" cy="152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6"/>
          <p:cNvSpPr/>
          <p:nvPr/>
        </p:nvSpPr>
        <p:spPr>
          <a:xfrm>
            <a:off x="4224625" y="737525"/>
            <a:ext cx="1598100" cy="3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6"/>
          <p:cNvCxnSpPr/>
          <p:nvPr/>
        </p:nvCxnSpPr>
        <p:spPr>
          <a:xfrm rot="10800000">
            <a:off x="1881900" y="1010375"/>
            <a:ext cx="15900" cy="1360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6"/>
          <p:cNvSpPr/>
          <p:nvPr/>
        </p:nvSpPr>
        <p:spPr>
          <a:xfrm>
            <a:off x="1861475" y="737500"/>
            <a:ext cx="1598100" cy="3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 flipH="1" rot="10800000">
            <a:off x="1844664" y="2272398"/>
            <a:ext cx="4822700" cy="160764"/>
            <a:chOff x="219558" y="4738465"/>
            <a:chExt cx="3066900" cy="102300"/>
          </a:xfrm>
        </p:grpSpPr>
        <p:sp>
          <p:nvSpPr>
            <p:cNvPr id="375" name="Google Shape;375;p36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690568" y="4738465"/>
              <a:ext cx="102300" cy="10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2701546" y="4738465"/>
              <a:ext cx="102300" cy="10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" name="Google Shape;378;p36"/>
            <p:cNvCxnSpPr/>
            <p:nvPr/>
          </p:nvCxnSpPr>
          <p:spPr>
            <a:xfrm>
              <a:off x="219558" y="4789684"/>
              <a:ext cx="30669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379" name="Google Shape;379;p36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380" name="Google Shape;380;p36"/>
          <p:cNvSpPr txBox="1"/>
          <p:nvPr>
            <p:ph idx="4294967295" type="subTitle"/>
          </p:nvPr>
        </p:nvSpPr>
        <p:spPr>
          <a:xfrm>
            <a:off x="1970875" y="663676"/>
            <a:ext cx="16479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Regular"/>
                <a:ea typeface="Orbitron Regular"/>
                <a:cs typeface="Orbitron Regular"/>
                <a:sym typeface="Orbitron Regular"/>
              </a:rPr>
              <a:t>Step 1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81" name="Google Shape;381;p36"/>
          <p:cNvSpPr txBox="1"/>
          <p:nvPr>
            <p:ph idx="4294967295" type="body"/>
          </p:nvPr>
        </p:nvSpPr>
        <p:spPr>
          <a:xfrm>
            <a:off x="1966700" y="1040150"/>
            <a:ext cx="1743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Seeds dumped in the hopper, screw adjustment mechanism controls seed rate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2" name="Google Shape;382;p36"/>
          <p:cNvSpPr txBox="1"/>
          <p:nvPr>
            <p:ph idx="4294967295" type="subTitle"/>
          </p:nvPr>
        </p:nvSpPr>
        <p:spPr>
          <a:xfrm>
            <a:off x="1916025" y="3236467"/>
            <a:ext cx="164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Regular"/>
                <a:ea typeface="Orbitron Regular"/>
                <a:cs typeface="Orbitron Regular"/>
                <a:sym typeface="Orbitron Regular"/>
              </a:rPr>
              <a:t>Step 2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83" name="Google Shape;383;p36"/>
          <p:cNvSpPr txBox="1"/>
          <p:nvPr>
            <p:ph idx="4294967295" type="body"/>
          </p:nvPr>
        </p:nvSpPr>
        <p:spPr>
          <a:xfrm>
            <a:off x="1915775" y="3650650"/>
            <a:ext cx="16482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Cut-off plates to ensure  specified seed amount fills each cell.  </a:t>
            </a:r>
            <a:endParaRPr sz="1200"/>
          </a:p>
        </p:txBody>
      </p:sp>
      <p:sp>
        <p:nvSpPr>
          <p:cNvPr id="384" name="Google Shape;384;p36"/>
          <p:cNvSpPr txBox="1"/>
          <p:nvPr>
            <p:ph idx="4294967295" type="subTitle"/>
          </p:nvPr>
        </p:nvSpPr>
        <p:spPr>
          <a:xfrm>
            <a:off x="4309775" y="660350"/>
            <a:ext cx="125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Regular"/>
                <a:ea typeface="Orbitron Regular"/>
                <a:cs typeface="Orbitron Regular"/>
                <a:sym typeface="Orbitron Regular"/>
              </a:rPr>
              <a:t>Step 3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85" name="Google Shape;385;p36"/>
          <p:cNvSpPr txBox="1"/>
          <p:nvPr>
            <p:ph idx="4294967295" type="body"/>
          </p:nvPr>
        </p:nvSpPr>
        <p:spPr>
          <a:xfrm>
            <a:off x="4309775" y="1057700"/>
            <a:ext cx="18879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</a:t>
            </a:r>
            <a:r>
              <a:rPr lang="en" sz="1200"/>
              <a:t>eed rhizomes drop in the delivery tube as cell approaches bottom chute</a:t>
            </a:r>
            <a:endParaRPr sz="1200"/>
          </a:p>
        </p:txBody>
      </p:sp>
      <p:sp>
        <p:nvSpPr>
          <p:cNvPr id="386" name="Google Shape;386;p36"/>
          <p:cNvSpPr txBox="1"/>
          <p:nvPr>
            <p:ph idx="4294967295" type="subTitle"/>
          </p:nvPr>
        </p:nvSpPr>
        <p:spPr>
          <a:xfrm>
            <a:off x="4279397" y="3236432"/>
            <a:ext cx="164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Regular"/>
                <a:ea typeface="Orbitron Regular"/>
                <a:cs typeface="Orbitron Regular"/>
                <a:sym typeface="Orbitron Regular"/>
              </a:rPr>
              <a:t>Step 4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87" name="Google Shape;387;p36"/>
          <p:cNvSpPr txBox="1"/>
          <p:nvPr>
            <p:ph idx="4294967295" type="body"/>
          </p:nvPr>
        </p:nvSpPr>
        <p:spPr>
          <a:xfrm>
            <a:off x="4279150" y="3650624"/>
            <a:ext cx="16482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Calibration of the seed metering mechanism is calculated</a:t>
            </a:r>
            <a:endParaRPr sz="1200"/>
          </a:p>
        </p:txBody>
      </p:sp>
      <p:sp>
        <p:nvSpPr>
          <p:cNvPr id="388" name="Google Shape;388;p36"/>
          <p:cNvSpPr/>
          <p:nvPr/>
        </p:nvSpPr>
        <p:spPr>
          <a:xfrm>
            <a:off x="6536050" y="2194075"/>
            <a:ext cx="1598100" cy="3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>
            <p:ph idx="4294967295" type="subTitle"/>
          </p:nvPr>
        </p:nvSpPr>
        <p:spPr>
          <a:xfrm>
            <a:off x="6578150" y="2125927"/>
            <a:ext cx="16482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Regular"/>
                <a:ea typeface="Orbitron Regular"/>
                <a:cs typeface="Orbitron Regular"/>
                <a:sym typeface="Orbitron Regular"/>
              </a:rPr>
              <a:t>Step 5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90" name="Google Shape;390;p36"/>
          <p:cNvSpPr txBox="1"/>
          <p:nvPr>
            <p:ph idx="4294967295" type="body"/>
          </p:nvPr>
        </p:nvSpPr>
        <p:spPr>
          <a:xfrm>
            <a:off x="6577900" y="2540116"/>
            <a:ext cx="16482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rotor disk rotation speed ensures seed dropping at the correct spacing.</a:t>
            </a:r>
            <a:endParaRPr sz="1200"/>
          </a:p>
        </p:txBody>
      </p:sp>
      <p:sp>
        <p:nvSpPr>
          <p:cNvPr id="391" name="Google Shape;391;p36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37" title="Seed-Metering Mechanis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2311110" y="13135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Controllable rate: fixed number of seeds dropped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8"/>
          <p:cNvSpPr txBox="1"/>
          <p:nvPr>
            <p:ph idx="3" type="subTitle"/>
          </p:nvPr>
        </p:nvSpPr>
        <p:spPr>
          <a:xfrm>
            <a:off x="2311110" y="27981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Reduction in damage to seeds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8"/>
          <p:cNvSpPr txBox="1"/>
          <p:nvPr>
            <p:ph idx="7" type="subTitle"/>
          </p:nvPr>
        </p:nvSpPr>
        <p:spPr>
          <a:xfrm>
            <a:off x="5980150" y="1313500"/>
            <a:ext cx="25524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Uniform penetration of seed into the soil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8"/>
          <p:cNvSpPr txBox="1"/>
          <p:nvPr>
            <p:ph idx="9" type="subTitle"/>
          </p:nvPr>
        </p:nvSpPr>
        <p:spPr>
          <a:xfrm>
            <a:off x="5980147" y="27981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Usable for different types of seeds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38"/>
          <p:cNvSpPr txBox="1"/>
          <p:nvPr>
            <p:ph idx="16" type="title"/>
          </p:nvPr>
        </p:nvSpPr>
        <p:spPr>
          <a:xfrm>
            <a:off x="1256150" y="13897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8" name="Google Shape;408;p38"/>
          <p:cNvSpPr txBox="1"/>
          <p:nvPr>
            <p:ph idx="17" type="title"/>
          </p:nvPr>
        </p:nvSpPr>
        <p:spPr>
          <a:xfrm>
            <a:off x="1256150" y="28588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9" name="Google Shape;409;p38"/>
          <p:cNvSpPr txBox="1"/>
          <p:nvPr>
            <p:ph idx="19" type="title"/>
          </p:nvPr>
        </p:nvSpPr>
        <p:spPr>
          <a:xfrm>
            <a:off x="4909475" y="13897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38"/>
          <p:cNvSpPr txBox="1"/>
          <p:nvPr>
            <p:ph idx="20" type="title"/>
          </p:nvPr>
        </p:nvSpPr>
        <p:spPr>
          <a:xfrm>
            <a:off x="4909475" y="28588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1" name="Google Shape;411;p38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 txBox="1"/>
          <p:nvPr>
            <p:ph type="title"/>
          </p:nvPr>
        </p:nvSpPr>
        <p:spPr>
          <a:xfrm>
            <a:off x="2832925" y="2150850"/>
            <a:ext cx="539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Transplantation</a:t>
            </a:r>
            <a:endParaRPr sz="3700"/>
          </a:p>
        </p:txBody>
      </p:sp>
      <p:sp>
        <p:nvSpPr>
          <p:cNvPr id="418" name="Google Shape;418;p39"/>
          <p:cNvSpPr txBox="1"/>
          <p:nvPr>
            <p:ph idx="2" type="title"/>
          </p:nvPr>
        </p:nvSpPr>
        <p:spPr>
          <a:xfrm>
            <a:off x="1075400" y="2199950"/>
            <a:ext cx="1531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445513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 rot="-5400000">
            <a:off x="-1318550" y="2332650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Transplantation</a:t>
            </a:r>
            <a:endParaRPr/>
          </a:p>
        </p:txBody>
      </p:sp>
      <p:sp>
        <p:nvSpPr>
          <p:cNvPr id="427" name="Google Shape;427;p40"/>
          <p:cNvSpPr txBox="1"/>
          <p:nvPr>
            <p:ph idx="1" type="subTitle"/>
          </p:nvPr>
        </p:nvSpPr>
        <p:spPr>
          <a:xfrm>
            <a:off x="2474850" y="1364600"/>
            <a:ext cx="2181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Open Sans"/>
                <a:ea typeface="Open Sans"/>
                <a:cs typeface="Open Sans"/>
                <a:sym typeface="Open Sans"/>
              </a:rPr>
              <a:t>Uniform plantation</a:t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0"/>
          <p:cNvSpPr txBox="1"/>
          <p:nvPr>
            <p:ph idx="3" type="subTitle"/>
          </p:nvPr>
        </p:nvSpPr>
        <p:spPr>
          <a:xfrm>
            <a:off x="2478913" y="2595500"/>
            <a:ext cx="2103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Open Sans"/>
                <a:ea typeface="Open Sans"/>
                <a:cs typeface="Open Sans"/>
                <a:sym typeface="Open Sans"/>
              </a:rPr>
              <a:t>Refill of bot with seedling trays</a:t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40"/>
          <p:cNvSpPr txBox="1"/>
          <p:nvPr>
            <p:ph idx="5" type="subTitle"/>
          </p:nvPr>
        </p:nvSpPr>
        <p:spPr>
          <a:xfrm>
            <a:off x="2398650" y="3570675"/>
            <a:ext cx="2044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Open Sans"/>
                <a:ea typeface="Open Sans"/>
                <a:cs typeface="Open Sans"/>
                <a:sym typeface="Open Sans"/>
              </a:rPr>
              <a:t>Plantation of seedling to required depth</a:t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0"/>
          <p:cNvSpPr/>
          <p:nvPr/>
        </p:nvSpPr>
        <p:spPr>
          <a:xfrm>
            <a:off x="1733863" y="1481300"/>
            <a:ext cx="594600" cy="594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1733863" y="2564087"/>
            <a:ext cx="594600" cy="594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1733863" y="3723063"/>
            <a:ext cx="594600" cy="594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635" y="1565279"/>
            <a:ext cx="400750" cy="4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065" y="2563199"/>
            <a:ext cx="594600" cy="5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955" y="3847538"/>
            <a:ext cx="332200" cy="3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6">
            <a:alphaModFix/>
          </a:blip>
          <a:srcRect b="0" l="17559" r="29311" t="15160"/>
          <a:stretch/>
        </p:blipFill>
        <p:spPr>
          <a:xfrm>
            <a:off x="4734750" y="108375"/>
            <a:ext cx="3954302" cy="35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/>
          <p:nvPr/>
        </p:nvSpPr>
        <p:spPr>
          <a:xfrm>
            <a:off x="6986502" y="3974426"/>
            <a:ext cx="1701900" cy="858000"/>
          </a:xfrm>
          <a:prstGeom prst="snip1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5174367" y="3974426"/>
            <a:ext cx="1701900" cy="858000"/>
          </a:xfrm>
          <a:prstGeom prst="snip1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0"/>
          <p:cNvSpPr txBox="1"/>
          <p:nvPr>
            <p:ph idx="3" type="subTitle"/>
          </p:nvPr>
        </p:nvSpPr>
        <p:spPr>
          <a:xfrm>
            <a:off x="5165324" y="3570675"/>
            <a:ext cx="3471900" cy="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Comprises of:</a:t>
            </a:r>
            <a:endParaRPr b="0" sz="1800"/>
          </a:p>
        </p:txBody>
      </p:sp>
      <p:sp>
        <p:nvSpPr>
          <p:cNvPr id="440" name="Google Shape;440;p40"/>
          <p:cNvSpPr txBox="1"/>
          <p:nvPr>
            <p:ph idx="3" type="subTitle"/>
          </p:nvPr>
        </p:nvSpPr>
        <p:spPr>
          <a:xfrm>
            <a:off x="5434625" y="4031425"/>
            <a:ext cx="1181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latin typeface="Open Sans"/>
                <a:ea typeface="Open Sans"/>
                <a:cs typeface="Open Sans"/>
                <a:sym typeface="Open Sans"/>
              </a:rPr>
              <a:t>Seedling gripper</a:t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40"/>
          <p:cNvSpPr txBox="1"/>
          <p:nvPr>
            <p:ph idx="3" type="subTitle"/>
          </p:nvPr>
        </p:nvSpPr>
        <p:spPr>
          <a:xfrm>
            <a:off x="7246750" y="4031425"/>
            <a:ext cx="1181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latin typeface="Open Sans"/>
                <a:ea typeface="Open Sans"/>
                <a:cs typeface="Open Sans"/>
                <a:sym typeface="Open Sans"/>
              </a:rPr>
              <a:t>Seedling Planter</a:t>
            </a:r>
            <a:endParaRPr b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394" y="440213"/>
            <a:ext cx="6555955" cy="36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/>
          <p:nvPr/>
        </p:nvSpPr>
        <p:spPr>
          <a:xfrm>
            <a:off x="3879750" y="1604863"/>
            <a:ext cx="1413900" cy="776400"/>
          </a:xfrm>
          <a:prstGeom prst="snip1Rect">
            <a:avLst>
              <a:gd fmla="val 28728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775" y="3375403"/>
            <a:ext cx="1506302" cy="84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1"/>
          <p:cNvSpPr/>
          <p:nvPr/>
        </p:nvSpPr>
        <p:spPr>
          <a:xfrm rot="10800000">
            <a:off x="3952775" y="3357500"/>
            <a:ext cx="1653300" cy="891300"/>
          </a:xfrm>
          <a:prstGeom prst="snip1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62597">
            <a:off x="3757628" y="1613858"/>
            <a:ext cx="1570144" cy="883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1"/>
          <p:cNvCxnSpPr/>
          <p:nvPr/>
        </p:nvCxnSpPr>
        <p:spPr>
          <a:xfrm>
            <a:off x="5276500" y="1821600"/>
            <a:ext cx="962100" cy="536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3" name="Google Shape;453;p41"/>
          <p:cNvCxnSpPr>
            <a:stCxn id="450" idx="1"/>
          </p:cNvCxnSpPr>
          <p:nvPr/>
        </p:nvCxnSpPr>
        <p:spPr>
          <a:xfrm flipH="1" rot="10800000">
            <a:off x="4779425" y="2497400"/>
            <a:ext cx="2553000" cy="860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4" name="Google Shape;454;p41"/>
          <p:cNvSpPr txBox="1"/>
          <p:nvPr>
            <p:ph idx="2" type="body"/>
          </p:nvPr>
        </p:nvSpPr>
        <p:spPr>
          <a:xfrm>
            <a:off x="1938550" y="1514425"/>
            <a:ext cx="19335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Gripper grabs the seedling and puts it in the planter</a:t>
            </a:r>
            <a:endParaRPr sz="1600"/>
          </a:p>
        </p:txBody>
      </p:sp>
      <p:sp>
        <p:nvSpPr>
          <p:cNvPr id="455" name="Google Shape;455;p41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2226450" y="3337350"/>
            <a:ext cx="165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echanism moves the tray linearly</a:t>
            </a:r>
            <a:endParaRPr sz="1600"/>
          </a:p>
        </p:txBody>
      </p:sp>
      <p:sp>
        <p:nvSpPr>
          <p:cNvPr id="457" name="Google Shape;457;p41"/>
          <p:cNvSpPr txBox="1"/>
          <p:nvPr>
            <p:ph type="title"/>
          </p:nvPr>
        </p:nvSpPr>
        <p:spPr>
          <a:xfrm rot="-5400000">
            <a:off x="-1318550" y="2332650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Seedling Gripper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2"/>
          <p:cNvPicPr preferRelativeResize="0"/>
          <p:nvPr/>
        </p:nvPicPr>
        <p:blipFill rotWithShape="1">
          <a:blip r:embed="rId3">
            <a:alphaModFix/>
          </a:blip>
          <a:srcRect b="0" l="16208" r="7478" t="0"/>
          <a:stretch/>
        </p:blipFill>
        <p:spPr>
          <a:xfrm>
            <a:off x="1209900" y="1164950"/>
            <a:ext cx="3490075" cy="25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2"/>
          <p:cNvSpPr txBox="1"/>
          <p:nvPr>
            <p:ph idx="2" type="body"/>
          </p:nvPr>
        </p:nvSpPr>
        <p:spPr>
          <a:xfrm>
            <a:off x="3813400" y="2453850"/>
            <a:ext cx="4789800" cy="1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seedling is dropped from the gripper, the planter moves down into the soil with the help of a pneumatic actuator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It </a:t>
            </a:r>
            <a:r>
              <a:rPr lang="en" sz="1600"/>
              <a:t>sow</a:t>
            </a:r>
            <a:r>
              <a:rPr lang="en" sz="1600"/>
              <a:t>s the </a:t>
            </a:r>
            <a:r>
              <a:rPr lang="en" sz="1600"/>
              <a:t>seedling in the soil </a:t>
            </a:r>
            <a:r>
              <a:rPr lang="en" sz="1600"/>
              <a:t>by opening its jaw</a:t>
            </a:r>
            <a:endParaRPr sz="1600"/>
          </a:p>
        </p:txBody>
      </p:sp>
      <p:sp>
        <p:nvSpPr>
          <p:cNvPr id="464" name="Google Shape;464;p42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 rot="-5400000">
            <a:off x="-1318550" y="2332650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Seedling Planter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1" name="Google Shape;471;p43" title="Transpla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4665533" y="110800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Labour shortage</a:t>
            </a:r>
            <a:endParaRPr/>
          </a:p>
        </p:txBody>
      </p:sp>
      <p:sp>
        <p:nvSpPr>
          <p:cNvPr id="161" name="Google Shape;161;p26"/>
          <p:cNvSpPr txBox="1"/>
          <p:nvPr>
            <p:ph idx="3" type="subTitle"/>
          </p:nvPr>
        </p:nvSpPr>
        <p:spPr>
          <a:xfrm>
            <a:off x="3811460" y="1298063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land </a:t>
            </a:r>
            <a:endParaRPr/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holdings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5" type="subTitle"/>
          </p:nvPr>
        </p:nvSpPr>
        <p:spPr>
          <a:xfrm>
            <a:off x="3735242" y="28137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Poor productivity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6686913" y="23470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1"/>
                </a:moveTo>
                <a:cubicBezTo>
                  <a:pt x="9040" y="1"/>
                  <a:pt x="5905" y="1435"/>
                  <a:pt x="3670" y="3670"/>
                </a:cubicBezTo>
                <a:cubicBezTo>
                  <a:pt x="1401" y="5972"/>
                  <a:pt x="0" y="9107"/>
                  <a:pt x="0" y="12510"/>
                </a:cubicBezTo>
                <a:cubicBezTo>
                  <a:pt x="0" y="15979"/>
                  <a:pt x="1401" y="19115"/>
                  <a:pt x="3670" y="21349"/>
                </a:cubicBezTo>
                <a:cubicBezTo>
                  <a:pt x="5905" y="23618"/>
                  <a:pt x="9040" y="25019"/>
                  <a:pt x="12509" y="25019"/>
                </a:cubicBezTo>
                <a:cubicBezTo>
                  <a:pt x="19414" y="25019"/>
                  <a:pt x="25018" y="19448"/>
                  <a:pt x="25018" y="12510"/>
                </a:cubicBezTo>
                <a:cubicBezTo>
                  <a:pt x="25018" y="9041"/>
                  <a:pt x="23584" y="5938"/>
                  <a:pt x="21349" y="3670"/>
                </a:cubicBezTo>
                <a:cubicBezTo>
                  <a:pt x="19081" y="1435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6873713" y="381700"/>
            <a:ext cx="293575" cy="331500"/>
          </a:xfrm>
          <a:custGeom>
            <a:rect b="b" l="l" r="r" t="t"/>
            <a:pathLst>
              <a:path extrusionOk="0" h="13260" w="11743">
                <a:moveTo>
                  <a:pt x="2069" y="2827"/>
                </a:moveTo>
                <a:lnTo>
                  <a:pt x="8673" y="6630"/>
                </a:lnTo>
                <a:lnTo>
                  <a:pt x="2069" y="10433"/>
                </a:lnTo>
                <a:lnTo>
                  <a:pt x="2069" y="2827"/>
                </a:lnTo>
                <a:close/>
                <a:moveTo>
                  <a:pt x="1014" y="0"/>
                </a:moveTo>
                <a:cubicBezTo>
                  <a:pt x="834" y="0"/>
                  <a:pt x="651" y="42"/>
                  <a:pt x="467" y="125"/>
                </a:cubicBezTo>
                <a:cubicBezTo>
                  <a:pt x="201" y="325"/>
                  <a:pt x="0" y="659"/>
                  <a:pt x="0" y="1059"/>
                </a:cubicBezTo>
                <a:lnTo>
                  <a:pt x="0" y="12267"/>
                </a:lnTo>
                <a:cubicBezTo>
                  <a:pt x="0" y="12634"/>
                  <a:pt x="201" y="12968"/>
                  <a:pt x="467" y="13134"/>
                </a:cubicBezTo>
                <a:cubicBezTo>
                  <a:pt x="651" y="13218"/>
                  <a:pt x="834" y="13260"/>
                  <a:pt x="1014" y="13260"/>
                </a:cubicBezTo>
                <a:cubicBezTo>
                  <a:pt x="1193" y="13260"/>
                  <a:pt x="1368" y="13218"/>
                  <a:pt x="1535" y="13134"/>
                </a:cubicBezTo>
                <a:lnTo>
                  <a:pt x="11242" y="7564"/>
                </a:lnTo>
                <a:cubicBezTo>
                  <a:pt x="11542" y="7330"/>
                  <a:pt x="11742" y="6997"/>
                  <a:pt x="11742" y="6630"/>
                </a:cubicBezTo>
                <a:cubicBezTo>
                  <a:pt x="11742" y="6263"/>
                  <a:pt x="11575" y="5896"/>
                  <a:pt x="11242" y="5729"/>
                </a:cubicBezTo>
                <a:lnTo>
                  <a:pt x="1535" y="125"/>
                </a:lnTo>
                <a:cubicBezTo>
                  <a:pt x="1368" y="42"/>
                  <a:pt x="1193" y="0"/>
                  <a:pt x="1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033850" y="1360075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0"/>
                </a:moveTo>
                <a:cubicBezTo>
                  <a:pt x="9040" y="0"/>
                  <a:pt x="5938" y="1435"/>
                  <a:pt x="3670" y="3670"/>
                </a:cubicBezTo>
                <a:cubicBezTo>
                  <a:pt x="1368" y="5938"/>
                  <a:pt x="0" y="9040"/>
                  <a:pt x="0" y="12509"/>
                </a:cubicBezTo>
                <a:cubicBezTo>
                  <a:pt x="0" y="15978"/>
                  <a:pt x="1435" y="19114"/>
                  <a:pt x="3670" y="21349"/>
                </a:cubicBezTo>
                <a:cubicBezTo>
                  <a:pt x="5938" y="23617"/>
                  <a:pt x="9040" y="25018"/>
                  <a:pt x="12509" y="25018"/>
                </a:cubicBezTo>
                <a:cubicBezTo>
                  <a:pt x="19447" y="25018"/>
                  <a:pt x="25018" y="19448"/>
                  <a:pt x="25018" y="12509"/>
                </a:cubicBezTo>
                <a:cubicBezTo>
                  <a:pt x="25018" y="9040"/>
                  <a:pt x="23617" y="5938"/>
                  <a:pt x="21349" y="3670"/>
                </a:cubicBezTo>
                <a:cubicBezTo>
                  <a:pt x="19114" y="1435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182275" y="1529350"/>
            <a:ext cx="329425" cy="288575"/>
          </a:xfrm>
          <a:custGeom>
            <a:rect b="b" l="l" r="r" t="t"/>
            <a:pathLst>
              <a:path extrusionOk="0" h="11543" w="13177">
                <a:moveTo>
                  <a:pt x="8707" y="2036"/>
                </a:moveTo>
                <a:lnTo>
                  <a:pt x="10875" y="5738"/>
                </a:lnTo>
                <a:lnTo>
                  <a:pt x="8707" y="9441"/>
                </a:lnTo>
                <a:lnTo>
                  <a:pt x="4404" y="9441"/>
                </a:lnTo>
                <a:lnTo>
                  <a:pt x="2236" y="5738"/>
                </a:lnTo>
                <a:lnTo>
                  <a:pt x="4404" y="2036"/>
                </a:lnTo>
                <a:close/>
                <a:moveTo>
                  <a:pt x="3837" y="1"/>
                </a:moveTo>
                <a:cubicBezTo>
                  <a:pt x="3437" y="1"/>
                  <a:pt x="3070" y="168"/>
                  <a:pt x="2903" y="501"/>
                </a:cubicBezTo>
                <a:lnTo>
                  <a:pt x="168" y="5238"/>
                </a:lnTo>
                <a:cubicBezTo>
                  <a:pt x="1" y="5571"/>
                  <a:pt x="1" y="5938"/>
                  <a:pt x="168" y="6272"/>
                </a:cubicBezTo>
                <a:lnTo>
                  <a:pt x="2903" y="11042"/>
                </a:lnTo>
                <a:cubicBezTo>
                  <a:pt x="3103" y="11342"/>
                  <a:pt x="3437" y="11542"/>
                  <a:pt x="3837" y="11542"/>
                </a:cubicBezTo>
                <a:lnTo>
                  <a:pt x="9341" y="11542"/>
                </a:lnTo>
                <a:cubicBezTo>
                  <a:pt x="9708" y="11542"/>
                  <a:pt x="10041" y="11376"/>
                  <a:pt x="10241" y="11042"/>
                </a:cubicBezTo>
                <a:lnTo>
                  <a:pt x="13010" y="6272"/>
                </a:lnTo>
                <a:cubicBezTo>
                  <a:pt x="13177" y="5938"/>
                  <a:pt x="13177" y="5571"/>
                  <a:pt x="13010" y="5238"/>
                </a:cubicBezTo>
                <a:lnTo>
                  <a:pt x="10241" y="501"/>
                </a:lnTo>
                <a:cubicBezTo>
                  <a:pt x="10041" y="201"/>
                  <a:pt x="9708" y="1"/>
                  <a:pt x="9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6534525" y="412635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6658775" y="4253100"/>
            <a:ext cx="377800" cy="372800"/>
          </a:xfrm>
          <a:custGeom>
            <a:rect b="b" l="l" r="r" t="t"/>
            <a:pathLst>
              <a:path extrusionOk="0" h="14912" w="15112">
                <a:moveTo>
                  <a:pt x="7539" y="2469"/>
                </a:moveTo>
                <a:lnTo>
                  <a:pt x="12510" y="7439"/>
                </a:lnTo>
                <a:lnTo>
                  <a:pt x="7539" y="12410"/>
                </a:lnTo>
                <a:lnTo>
                  <a:pt x="2569" y="7439"/>
                </a:lnTo>
                <a:lnTo>
                  <a:pt x="7539" y="2469"/>
                </a:lnTo>
                <a:close/>
                <a:moveTo>
                  <a:pt x="7569" y="1"/>
                </a:moveTo>
                <a:cubicBezTo>
                  <a:pt x="7306" y="1"/>
                  <a:pt x="7039" y="101"/>
                  <a:pt x="6839" y="301"/>
                </a:cubicBezTo>
                <a:lnTo>
                  <a:pt x="401" y="6739"/>
                </a:lnTo>
                <a:cubicBezTo>
                  <a:pt x="1" y="7106"/>
                  <a:pt x="1" y="7773"/>
                  <a:pt x="401" y="8173"/>
                </a:cubicBezTo>
                <a:lnTo>
                  <a:pt x="6839" y="14611"/>
                </a:lnTo>
                <a:cubicBezTo>
                  <a:pt x="7022" y="14811"/>
                  <a:pt x="7281" y="14911"/>
                  <a:pt x="7543" y="14911"/>
                </a:cubicBezTo>
                <a:cubicBezTo>
                  <a:pt x="7806" y="14911"/>
                  <a:pt x="8073" y="14811"/>
                  <a:pt x="8273" y="14611"/>
                </a:cubicBezTo>
                <a:lnTo>
                  <a:pt x="14711" y="8173"/>
                </a:lnTo>
                <a:cubicBezTo>
                  <a:pt x="15111" y="7773"/>
                  <a:pt x="15111" y="7106"/>
                  <a:pt x="14711" y="6739"/>
                </a:cubicBezTo>
                <a:lnTo>
                  <a:pt x="8273" y="301"/>
                </a:lnTo>
                <a:cubicBezTo>
                  <a:pt x="8090" y="101"/>
                  <a:pt x="7831" y="1"/>
                  <a:pt x="7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6"/>
          <p:cNvGrpSpPr/>
          <p:nvPr/>
        </p:nvGrpSpPr>
        <p:grpSpPr>
          <a:xfrm>
            <a:off x="6721726" y="38"/>
            <a:ext cx="2569222" cy="5138445"/>
            <a:chOff x="6461225" y="1765325"/>
            <a:chExt cx="1042450" cy="2084900"/>
          </a:xfrm>
        </p:grpSpPr>
        <p:sp>
          <p:nvSpPr>
            <p:cNvPr id="170" name="Google Shape;170;p26"/>
            <p:cNvSpPr/>
            <p:nvPr/>
          </p:nvSpPr>
          <p:spPr>
            <a:xfrm>
              <a:off x="6738925" y="1765325"/>
              <a:ext cx="764750" cy="399500"/>
            </a:xfrm>
            <a:custGeom>
              <a:rect b="b" l="l" r="r" t="t"/>
              <a:pathLst>
                <a:path extrusionOk="0" h="15980" w="30590">
                  <a:moveTo>
                    <a:pt x="28551" y="1"/>
                  </a:moveTo>
                  <a:cubicBezTo>
                    <a:pt x="28530" y="1"/>
                    <a:pt x="28509" y="1"/>
                    <a:pt x="28488" y="2"/>
                  </a:cubicBezTo>
                  <a:cubicBezTo>
                    <a:pt x="17280" y="602"/>
                    <a:pt x="7239" y="5606"/>
                    <a:pt x="1" y="13311"/>
                  </a:cubicBezTo>
                  <a:lnTo>
                    <a:pt x="2903" y="15980"/>
                  </a:lnTo>
                  <a:cubicBezTo>
                    <a:pt x="9407" y="8975"/>
                    <a:pt x="18581" y="4438"/>
                    <a:pt x="28755" y="3938"/>
                  </a:cubicBezTo>
                  <a:cubicBezTo>
                    <a:pt x="29789" y="3871"/>
                    <a:pt x="30589" y="3004"/>
                    <a:pt x="30589" y="1970"/>
                  </a:cubicBezTo>
                  <a:cubicBezTo>
                    <a:pt x="30589" y="857"/>
                    <a:pt x="29658" y="1"/>
                    <a:pt x="2855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6461225" y="2098100"/>
              <a:ext cx="351125" cy="709700"/>
            </a:xfrm>
            <a:custGeom>
              <a:rect b="b" l="l" r="r" t="t"/>
              <a:pathLst>
                <a:path extrusionOk="0" h="28388" w="14045">
                  <a:moveTo>
                    <a:pt x="11175" y="0"/>
                  </a:moveTo>
                  <a:cubicBezTo>
                    <a:pt x="4337" y="7372"/>
                    <a:pt x="68" y="17213"/>
                    <a:pt x="1" y="28054"/>
                  </a:cubicBezTo>
                  <a:lnTo>
                    <a:pt x="1" y="28387"/>
                  </a:lnTo>
                  <a:lnTo>
                    <a:pt x="3904" y="28387"/>
                  </a:lnTo>
                  <a:lnTo>
                    <a:pt x="3904" y="28054"/>
                  </a:lnTo>
                  <a:cubicBezTo>
                    <a:pt x="4004" y="18247"/>
                    <a:pt x="7840" y="9340"/>
                    <a:pt x="14044" y="2669"/>
                  </a:cubicBezTo>
                  <a:lnTo>
                    <a:pt x="11175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6738925" y="3450725"/>
              <a:ext cx="764750" cy="399500"/>
            </a:xfrm>
            <a:custGeom>
              <a:rect b="b" l="l" r="r" t="t"/>
              <a:pathLst>
                <a:path extrusionOk="0" h="15980" w="30590">
                  <a:moveTo>
                    <a:pt x="2903" y="1"/>
                  </a:moveTo>
                  <a:lnTo>
                    <a:pt x="1" y="2669"/>
                  </a:lnTo>
                  <a:cubicBezTo>
                    <a:pt x="7239" y="10408"/>
                    <a:pt x="17280" y="15412"/>
                    <a:pt x="28488" y="15979"/>
                  </a:cubicBezTo>
                  <a:cubicBezTo>
                    <a:pt x="28509" y="15979"/>
                    <a:pt x="28530" y="15980"/>
                    <a:pt x="28551" y="15980"/>
                  </a:cubicBezTo>
                  <a:cubicBezTo>
                    <a:pt x="29658" y="15980"/>
                    <a:pt x="30589" y="15124"/>
                    <a:pt x="30589" y="14011"/>
                  </a:cubicBezTo>
                  <a:cubicBezTo>
                    <a:pt x="30589" y="12977"/>
                    <a:pt x="29789" y="12109"/>
                    <a:pt x="28755" y="12076"/>
                  </a:cubicBezTo>
                  <a:cubicBezTo>
                    <a:pt x="18581" y="11576"/>
                    <a:pt x="9407" y="7006"/>
                    <a:pt x="2903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6461225" y="2807775"/>
              <a:ext cx="351125" cy="709700"/>
            </a:xfrm>
            <a:custGeom>
              <a:rect b="b" l="l" r="r" t="t"/>
              <a:pathLst>
                <a:path extrusionOk="0" h="28388" w="14045">
                  <a:moveTo>
                    <a:pt x="1" y="0"/>
                  </a:moveTo>
                  <a:lnTo>
                    <a:pt x="1" y="334"/>
                  </a:lnTo>
                  <a:cubicBezTo>
                    <a:pt x="68" y="11175"/>
                    <a:pt x="4337" y="21015"/>
                    <a:pt x="11175" y="28387"/>
                  </a:cubicBezTo>
                  <a:lnTo>
                    <a:pt x="14044" y="25719"/>
                  </a:lnTo>
                  <a:cubicBezTo>
                    <a:pt x="7840" y="19047"/>
                    <a:pt x="4004" y="10141"/>
                    <a:pt x="3904" y="334"/>
                  </a:cubicBezTo>
                  <a:lnTo>
                    <a:pt x="390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6"/>
          <p:cNvSpPr/>
          <p:nvPr/>
        </p:nvSpPr>
        <p:spPr>
          <a:xfrm>
            <a:off x="6033850" y="286635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1"/>
                </a:moveTo>
                <a:cubicBezTo>
                  <a:pt x="9040" y="1"/>
                  <a:pt x="5938" y="1402"/>
                  <a:pt x="3670" y="3670"/>
                </a:cubicBezTo>
                <a:cubicBezTo>
                  <a:pt x="1368" y="5938"/>
                  <a:pt x="0" y="9074"/>
                  <a:pt x="0" y="12510"/>
                </a:cubicBezTo>
                <a:cubicBezTo>
                  <a:pt x="0" y="15945"/>
                  <a:pt x="1435" y="19081"/>
                  <a:pt x="3670" y="21316"/>
                </a:cubicBezTo>
                <a:cubicBezTo>
                  <a:pt x="5938" y="23584"/>
                  <a:pt x="9040" y="25019"/>
                  <a:pt x="12509" y="25019"/>
                </a:cubicBezTo>
                <a:cubicBezTo>
                  <a:pt x="19447" y="25019"/>
                  <a:pt x="25018" y="19415"/>
                  <a:pt x="25018" y="12510"/>
                </a:cubicBezTo>
                <a:cubicBezTo>
                  <a:pt x="25018" y="9040"/>
                  <a:pt x="23617" y="5905"/>
                  <a:pt x="21349" y="3670"/>
                </a:cubicBezTo>
                <a:cubicBezTo>
                  <a:pt x="19114" y="1402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6168100" y="3001450"/>
            <a:ext cx="354450" cy="354450"/>
          </a:xfrm>
          <a:custGeom>
            <a:rect b="b" l="l" r="r" t="t"/>
            <a:pathLst>
              <a:path extrusionOk="0" h="14178" w="14178">
                <a:moveTo>
                  <a:pt x="7106" y="1"/>
                </a:moveTo>
                <a:cubicBezTo>
                  <a:pt x="6539" y="1"/>
                  <a:pt x="6105" y="468"/>
                  <a:pt x="6105" y="1001"/>
                </a:cubicBezTo>
                <a:lnTo>
                  <a:pt x="6105" y="6105"/>
                </a:lnTo>
                <a:lnTo>
                  <a:pt x="1001" y="6105"/>
                </a:lnTo>
                <a:cubicBezTo>
                  <a:pt x="468" y="6105"/>
                  <a:pt x="1" y="6539"/>
                  <a:pt x="1" y="7106"/>
                </a:cubicBezTo>
                <a:cubicBezTo>
                  <a:pt x="1" y="7372"/>
                  <a:pt x="134" y="7606"/>
                  <a:pt x="301" y="7806"/>
                </a:cubicBezTo>
                <a:cubicBezTo>
                  <a:pt x="468" y="8006"/>
                  <a:pt x="701" y="8106"/>
                  <a:pt x="1001" y="8106"/>
                </a:cubicBezTo>
                <a:lnTo>
                  <a:pt x="6105" y="8106"/>
                </a:lnTo>
                <a:lnTo>
                  <a:pt x="6105" y="13177"/>
                </a:lnTo>
                <a:cubicBezTo>
                  <a:pt x="6105" y="13477"/>
                  <a:pt x="6205" y="13677"/>
                  <a:pt x="6372" y="13877"/>
                </a:cubicBezTo>
                <a:cubicBezTo>
                  <a:pt x="6539" y="14044"/>
                  <a:pt x="6806" y="14177"/>
                  <a:pt x="7106" y="14177"/>
                </a:cubicBezTo>
                <a:cubicBezTo>
                  <a:pt x="7640" y="14177"/>
                  <a:pt x="8107" y="13710"/>
                  <a:pt x="8107" y="13177"/>
                </a:cubicBezTo>
                <a:lnTo>
                  <a:pt x="8107" y="8106"/>
                </a:lnTo>
                <a:lnTo>
                  <a:pt x="13177" y="8106"/>
                </a:lnTo>
                <a:cubicBezTo>
                  <a:pt x="13744" y="8106"/>
                  <a:pt x="14178" y="7639"/>
                  <a:pt x="14178" y="7106"/>
                </a:cubicBezTo>
                <a:cubicBezTo>
                  <a:pt x="14178" y="6539"/>
                  <a:pt x="13744" y="6105"/>
                  <a:pt x="13177" y="6105"/>
                </a:cubicBezTo>
                <a:lnTo>
                  <a:pt x="8107" y="6105"/>
                </a:lnTo>
                <a:lnTo>
                  <a:pt x="8107" y="1001"/>
                </a:lnTo>
                <a:cubicBezTo>
                  <a:pt x="8107" y="468"/>
                  <a:pt x="7640" y="1"/>
                  <a:pt x="7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5" type="subTitle"/>
          </p:nvPr>
        </p:nvSpPr>
        <p:spPr>
          <a:xfrm>
            <a:off x="4155526" y="4144013"/>
            <a:ext cx="24552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entrepreneurship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3" type="subTitle"/>
          </p:nvPr>
        </p:nvSpPr>
        <p:spPr>
          <a:xfrm>
            <a:off x="6873713" y="2357813"/>
            <a:ext cx="2349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Socio-Economic </a:t>
            </a:r>
            <a:endParaRPr/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 txBox="1"/>
          <p:nvPr>
            <p:ph type="title"/>
          </p:nvPr>
        </p:nvSpPr>
        <p:spPr>
          <a:xfrm>
            <a:off x="2832925" y="2150850"/>
            <a:ext cx="539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Weed Removal Mechanism</a:t>
            </a:r>
            <a:endParaRPr sz="3700"/>
          </a:p>
        </p:txBody>
      </p:sp>
      <p:sp>
        <p:nvSpPr>
          <p:cNvPr id="478" name="Google Shape;478;p44"/>
          <p:cNvSpPr txBox="1"/>
          <p:nvPr>
            <p:ph idx="2" type="title"/>
          </p:nvPr>
        </p:nvSpPr>
        <p:spPr>
          <a:xfrm>
            <a:off x="1075400" y="2199950"/>
            <a:ext cx="1531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type="title"/>
          </p:nvPr>
        </p:nvSpPr>
        <p:spPr>
          <a:xfrm rot="-5400000">
            <a:off x="-1547150" y="2332650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Weed removal mechanism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5"/>
          <p:cNvSpPr txBox="1"/>
          <p:nvPr>
            <p:ph idx="1" type="subTitle"/>
          </p:nvPr>
        </p:nvSpPr>
        <p:spPr>
          <a:xfrm>
            <a:off x="2085900" y="1781149"/>
            <a:ext cx="21525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Organic Weedicides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45"/>
          <p:cNvSpPr txBox="1"/>
          <p:nvPr>
            <p:ph idx="3" type="subTitle"/>
          </p:nvPr>
        </p:nvSpPr>
        <p:spPr>
          <a:xfrm>
            <a:off x="2085900" y="2325525"/>
            <a:ext cx="2522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Liquid + Powder Spraying 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45"/>
          <p:cNvSpPr txBox="1"/>
          <p:nvPr>
            <p:ph idx="5" type="subTitle"/>
          </p:nvPr>
        </p:nvSpPr>
        <p:spPr>
          <a:xfrm>
            <a:off x="2085900" y="3371325"/>
            <a:ext cx="23367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Fertilizer Sprinkling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0" name="Google Shape;490;p45"/>
          <p:cNvPicPr preferRelativeResize="0"/>
          <p:nvPr/>
        </p:nvPicPr>
        <p:blipFill rotWithShape="1">
          <a:blip r:embed="rId3">
            <a:alphaModFix/>
          </a:blip>
          <a:srcRect b="0" l="21579" r="14669" t="4434"/>
          <a:stretch/>
        </p:blipFill>
        <p:spPr>
          <a:xfrm>
            <a:off x="3557275" y="0"/>
            <a:ext cx="3232699" cy="27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/>
          <p:nvPr/>
        </p:nvSpPr>
        <p:spPr>
          <a:xfrm>
            <a:off x="1559825" y="1202586"/>
            <a:ext cx="1103700" cy="4110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 txBox="1"/>
          <p:nvPr>
            <p:ph idx="1" type="subTitle"/>
          </p:nvPr>
        </p:nvSpPr>
        <p:spPr>
          <a:xfrm>
            <a:off x="1559825" y="1222675"/>
            <a:ext cx="1103700" cy="3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300"/>
              <a:t>Features</a:t>
            </a:r>
            <a:endParaRPr b="0" sz="1300"/>
          </a:p>
        </p:txBody>
      </p:sp>
      <p:sp>
        <p:nvSpPr>
          <p:cNvPr id="493" name="Google Shape;493;p45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5366025" y="2214513"/>
            <a:ext cx="1384500" cy="4110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 txBox="1"/>
          <p:nvPr>
            <p:ph idx="1" type="subTitle"/>
          </p:nvPr>
        </p:nvSpPr>
        <p:spPr>
          <a:xfrm>
            <a:off x="5411475" y="2214515"/>
            <a:ext cx="12936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Mechanism</a:t>
            </a:r>
            <a:endParaRPr b="0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300"/>
          </a:p>
        </p:txBody>
      </p:sp>
      <p:sp>
        <p:nvSpPr>
          <p:cNvPr id="496" name="Google Shape;496;p45"/>
          <p:cNvSpPr/>
          <p:nvPr/>
        </p:nvSpPr>
        <p:spPr>
          <a:xfrm>
            <a:off x="1782879" y="1928000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 txBox="1"/>
          <p:nvPr>
            <p:ph idx="1" type="subTitle"/>
          </p:nvPr>
        </p:nvSpPr>
        <p:spPr>
          <a:xfrm>
            <a:off x="2085900" y="3850675"/>
            <a:ext cx="284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Customizable Nozzle for Widespread or Focused Spraying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45"/>
          <p:cNvSpPr txBox="1"/>
          <p:nvPr>
            <p:ph idx="3" type="subTitle"/>
          </p:nvPr>
        </p:nvSpPr>
        <p:spPr>
          <a:xfrm>
            <a:off x="2085900" y="2829575"/>
            <a:ext cx="2522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Precision Spraying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45"/>
          <p:cNvSpPr txBox="1"/>
          <p:nvPr>
            <p:ph idx="1" type="subTitle"/>
          </p:nvPr>
        </p:nvSpPr>
        <p:spPr>
          <a:xfrm>
            <a:off x="5850400" y="2793099"/>
            <a:ext cx="21525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2-axis Gimbal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45"/>
          <p:cNvSpPr txBox="1"/>
          <p:nvPr>
            <p:ph idx="3" type="subTitle"/>
          </p:nvPr>
        </p:nvSpPr>
        <p:spPr>
          <a:xfrm>
            <a:off x="5850400" y="3305613"/>
            <a:ext cx="2956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Atomizer: Liquid </a:t>
            </a: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eedicide </a:t>
            </a:r>
            <a:r>
              <a:rPr b="0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spraying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45"/>
          <p:cNvSpPr txBox="1"/>
          <p:nvPr>
            <p:ph idx="5" type="subTitle"/>
          </p:nvPr>
        </p:nvSpPr>
        <p:spPr>
          <a:xfrm>
            <a:off x="5850400" y="4383275"/>
            <a:ext cx="28467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Agitator: Clog destabilization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45"/>
          <p:cNvSpPr txBox="1"/>
          <p:nvPr>
            <p:ph idx="3" type="subTitle"/>
          </p:nvPr>
        </p:nvSpPr>
        <p:spPr>
          <a:xfrm>
            <a:off x="5850400" y="3841525"/>
            <a:ext cx="2956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latin typeface="Open Sans"/>
                <a:ea typeface="Open Sans"/>
                <a:cs typeface="Open Sans"/>
                <a:sym typeface="Open Sans"/>
              </a:rPr>
              <a:t>Junction: Multiphase mixing (S + L)</a:t>
            </a:r>
            <a:endParaRPr b="0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1782879" y="2453700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1782879" y="298812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1782879" y="353527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1782879" y="400007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5496504" y="2939950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5496504" y="346417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5496504" y="400007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5496504" y="4547225"/>
            <a:ext cx="873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6" name="Google Shape;516;p46"/>
          <p:cNvPicPr preferRelativeResize="0"/>
          <p:nvPr/>
        </p:nvPicPr>
        <p:blipFill rotWithShape="1">
          <a:blip r:embed="rId3">
            <a:alphaModFix/>
          </a:blip>
          <a:srcRect b="0" l="33912" r="17389" t="12732"/>
          <a:stretch/>
        </p:blipFill>
        <p:spPr>
          <a:xfrm>
            <a:off x="5154775" y="1104479"/>
            <a:ext cx="3532651" cy="293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 rotWithShape="1">
          <a:blip r:embed="rId4">
            <a:alphaModFix/>
          </a:blip>
          <a:srcRect b="1869" l="32091" r="18023" t="9962"/>
          <a:stretch/>
        </p:blipFill>
        <p:spPr>
          <a:xfrm>
            <a:off x="790525" y="1124754"/>
            <a:ext cx="3532651" cy="28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6"/>
          <p:cNvSpPr txBox="1"/>
          <p:nvPr/>
        </p:nvSpPr>
        <p:spPr>
          <a:xfrm>
            <a:off x="2516700" y="453400"/>
            <a:ext cx="4061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Junction </a:t>
            </a:r>
            <a:r>
              <a:rPr b="1" lang="en" sz="2222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:</a:t>
            </a:r>
            <a:r>
              <a:rPr lang="en" sz="2222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" sz="2222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Cross-section</a:t>
            </a:r>
            <a:endParaRPr sz="2222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/>
          <p:nvPr>
            <p:ph type="title"/>
          </p:nvPr>
        </p:nvSpPr>
        <p:spPr>
          <a:xfrm>
            <a:off x="-19350" y="401875"/>
            <a:ext cx="4814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not?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Mechanical Weed Removal</a:t>
            </a:r>
            <a:endParaRPr sz="2400"/>
          </a:p>
        </p:txBody>
      </p:sp>
      <p:sp>
        <p:nvSpPr>
          <p:cNvPr id="524" name="Google Shape;524;p47"/>
          <p:cNvSpPr txBox="1"/>
          <p:nvPr>
            <p:ph idx="1" type="body"/>
          </p:nvPr>
        </p:nvSpPr>
        <p:spPr>
          <a:xfrm>
            <a:off x="130200" y="1758475"/>
            <a:ext cx="4515000" cy="284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rbitron"/>
              <a:buChar char="●"/>
            </a:pPr>
            <a:r>
              <a:rPr lang="en" sz="1600"/>
              <a:t>Requirement of complete uprootal, segregation, and disposal of weeds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rbitron"/>
              <a:buChar char="●"/>
            </a:pPr>
            <a:r>
              <a:rPr lang="en" sz="1600"/>
              <a:t>High maintenance cost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rbitron"/>
              <a:buChar char="●"/>
            </a:pPr>
            <a:r>
              <a:rPr lang="en" sz="1600"/>
              <a:t>Possibility of damage to crop roots</a:t>
            </a:r>
            <a:r>
              <a:rPr lang="en" sz="1300">
                <a:latin typeface="Orbitron"/>
                <a:ea typeface="Orbitron"/>
                <a:cs typeface="Orbitron"/>
                <a:sym typeface="Orbitron"/>
              </a:rPr>
              <a:t> </a:t>
            </a:r>
            <a:endParaRPr sz="13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47"/>
          <p:cNvSpPr txBox="1"/>
          <p:nvPr>
            <p:ph type="title"/>
          </p:nvPr>
        </p:nvSpPr>
        <p:spPr>
          <a:xfrm>
            <a:off x="4840100" y="401875"/>
            <a:ext cx="43038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Precision Spraying</a:t>
            </a:r>
            <a:endParaRPr sz="2400"/>
          </a:p>
        </p:txBody>
      </p:sp>
      <p:sp>
        <p:nvSpPr>
          <p:cNvPr id="527" name="Google Shape;527;p47"/>
          <p:cNvSpPr txBox="1"/>
          <p:nvPr>
            <p:ph idx="1" type="body"/>
          </p:nvPr>
        </p:nvSpPr>
        <p:spPr>
          <a:xfrm>
            <a:off x="4772750" y="1758475"/>
            <a:ext cx="4371300" cy="284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rbitron"/>
              <a:buChar char="●"/>
            </a:pPr>
            <a:r>
              <a:rPr lang="en" sz="1600"/>
              <a:t>95% more efficient (volume of weedicide) than traditional spraying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rbitron"/>
              <a:buChar char="●"/>
            </a:pPr>
            <a:r>
              <a:rPr lang="en" sz="1600"/>
              <a:t>Lesser chemicals in the food chain even with inorganic weedicides</a:t>
            </a:r>
            <a:endParaRPr sz="1300"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 txBox="1"/>
          <p:nvPr>
            <p:ph type="title"/>
          </p:nvPr>
        </p:nvSpPr>
        <p:spPr>
          <a:xfrm>
            <a:off x="3823200" y="1516400"/>
            <a:ext cx="4532100" cy="24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/>
              <a:t>Agitator Mechanism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22"/>
              <a:t>Shake it till you make it…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2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Placement: approximately halfway between junction and container</a:t>
            </a:r>
            <a:br>
              <a:rPr lang="en" sz="1600"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rbitron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Destabilization of clogs inside the pipes</a:t>
            </a:r>
            <a:endParaRPr sz="1822"/>
          </a:p>
        </p:txBody>
      </p:sp>
      <p:pic>
        <p:nvPicPr>
          <p:cNvPr id="533" name="Google Shape;533;p48"/>
          <p:cNvPicPr preferRelativeResize="0"/>
          <p:nvPr/>
        </p:nvPicPr>
        <p:blipFill rotWithShape="1">
          <a:blip r:embed="rId3">
            <a:alphaModFix/>
          </a:blip>
          <a:srcRect b="3713" l="28181" r="33388" t="9923"/>
          <a:stretch/>
        </p:blipFill>
        <p:spPr>
          <a:xfrm>
            <a:off x="169800" y="101250"/>
            <a:ext cx="3032549" cy="38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 txBox="1"/>
          <p:nvPr>
            <p:ph idx="4294967295" type="title"/>
          </p:nvPr>
        </p:nvSpPr>
        <p:spPr>
          <a:xfrm>
            <a:off x="2832925" y="2150850"/>
            <a:ext cx="5395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Extras</a:t>
            </a:r>
            <a:endParaRPr sz="3700"/>
          </a:p>
        </p:txBody>
      </p:sp>
      <p:sp>
        <p:nvSpPr>
          <p:cNvPr id="541" name="Google Shape;541;p49"/>
          <p:cNvSpPr txBox="1"/>
          <p:nvPr>
            <p:ph idx="4294967295" type="title"/>
          </p:nvPr>
        </p:nvSpPr>
        <p:spPr>
          <a:xfrm>
            <a:off x="1075400" y="2199950"/>
            <a:ext cx="1531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42" name="Google Shape;542;p49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/>
          <p:nvPr>
            <p:ph type="title"/>
          </p:nvPr>
        </p:nvSpPr>
        <p:spPr>
          <a:xfrm rot="-5400000">
            <a:off x="-1463025" y="2026450"/>
            <a:ext cx="4422600" cy="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br>
              <a:rPr lang="en"/>
            </a:br>
            <a:r>
              <a:rPr lang="en"/>
              <a:t>Architecture</a:t>
            </a:r>
            <a:endParaRPr/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00" y="426963"/>
            <a:ext cx="6313475" cy="42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/>
          <p:nvPr>
            <p:ph idx="1" type="subTitle"/>
          </p:nvPr>
        </p:nvSpPr>
        <p:spPr>
          <a:xfrm>
            <a:off x="2581500" y="949000"/>
            <a:ext cx="35445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Disease assessment on crops and light traps</a:t>
            </a:r>
            <a:endParaRPr/>
          </a:p>
        </p:txBody>
      </p:sp>
      <p:sp>
        <p:nvSpPr>
          <p:cNvPr id="557" name="Google Shape;557;p51"/>
          <p:cNvSpPr txBox="1"/>
          <p:nvPr>
            <p:ph idx="3" type="subTitle"/>
          </p:nvPr>
        </p:nvSpPr>
        <p:spPr>
          <a:xfrm>
            <a:off x="1741975" y="2290650"/>
            <a:ext cx="38895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Gyroscope ground level alert to prevent water stagnati</a:t>
            </a:r>
            <a:r>
              <a:rPr lang="en"/>
              <a:t>on</a:t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6763113" y="15850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1"/>
                </a:moveTo>
                <a:cubicBezTo>
                  <a:pt x="9040" y="1"/>
                  <a:pt x="5905" y="1435"/>
                  <a:pt x="3670" y="3670"/>
                </a:cubicBezTo>
                <a:cubicBezTo>
                  <a:pt x="1401" y="5972"/>
                  <a:pt x="0" y="9107"/>
                  <a:pt x="0" y="12510"/>
                </a:cubicBezTo>
                <a:cubicBezTo>
                  <a:pt x="0" y="15979"/>
                  <a:pt x="1401" y="19115"/>
                  <a:pt x="3670" y="21349"/>
                </a:cubicBezTo>
                <a:cubicBezTo>
                  <a:pt x="5905" y="23618"/>
                  <a:pt x="9040" y="25019"/>
                  <a:pt x="12509" y="25019"/>
                </a:cubicBezTo>
                <a:cubicBezTo>
                  <a:pt x="19414" y="25019"/>
                  <a:pt x="25018" y="19448"/>
                  <a:pt x="25018" y="12510"/>
                </a:cubicBezTo>
                <a:cubicBezTo>
                  <a:pt x="25018" y="9041"/>
                  <a:pt x="23584" y="5938"/>
                  <a:pt x="21349" y="3670"/>
                </a:cubicBezTo>
                <a:cubicBezTo>
                  <a:pt x="19081" y="1435"/>
                  <a:pt x="15978" y="1"/>
                  <a:pt x="12509" y="1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/>
          <p:nvPr/>
        </p:nvSpPr>
        <p:spPr>
          <a:xfrm>
            <a:off x="6949913" y="305500"/>
            <a:ext cx="293575" cy="331500"/>
          </a:xfrm>
          <a:custGeom>
            <a:rect b="b" l="l" r="r" t="t"/>
            <a:pathLst>
              <a:path extrusionOk="0" h="13260" w="11743">
                <a:moveTo>
                  <a:pt x="2069" y="2827"/>
                </a:moveTo>
                <a:lnTo>
                  <a:pt x="8673" y="6630"/>
                </a:lnTo>
                <a:lnTo>
                  <a:pt x="2069" y="10433"/>
                </a:lnTo>
                <a:lnTo>
                  <a:pt x="2069" y="2827"/>
                </a:lnTo>
                <a:close/>
                <a:moveTo>
                  <a:pt x="1014" y="0"/>
                </a:moveTo>
                <a:cubicBezTo>
                  <a:pt x="834" y="0"/>
                  <a:pt x="651" y="42"/>
                  <a:pt x="467" y="125"/>
                </a:cubicBezTo>
                <a:cubicBezTo>
                  <a:pt x="201" y="325"/>
                  <a:pt x="0" y="659"/>
                  <a:pt x="0" y="1059"/>
                </a:cubicBezTo>
                <a:lnTo>
                  <a:pt x="0" y="12267"/>
                </a:lnTo>
                <a:cubicBezTo>
                  <a:pt x="0" y="12634"/>
                  <a:pt x="201" y="12968"/>
                  <a:pt x="467" y="13134"/>
                </a:cubicBezTo>
                <a:cubicBezTo>
                  <a:pt x="651" y="13218"/>
                  <a:pt x="834" y="13260"/>
                  <a:pt x="1014" y="13260"/>
                </a:cubicBezTo>
                <a:cubicBezTo>
                  <a:pt x="1193" y="13260"/>
                  <a:pt x="1368" y="13218"/>
                  <a:pt x="1535" y="13134"/>
                </a:cubicBezTo>
                <a:lnTo>
                  <a:pt x="11242" y="7564"/>
                </a:lnTo>
                <a:cubicBezTo>
                  <a:pt x="11542" y="7330"/>
                  <a:pt x="11742" y="6997"/>
                  <a:pt x="11742" y="6630"/>
                </a:cubicBezTo>
                <a:cubicBezTo>
                  <a:pt x="11742" y="6263"/>
                  <a:pt x="11575" y="5896"/>
                  <a:pt x="11242" y="5729"/>
                </a:cubicBezTo>
                <a:lnTo>
                  <a:pt x="1535" y="125"/>
                </a:lnTo>
                <a:cubicBezTo>
                  <a:pt x="1368" y="42"/>
                  <a:pt x="1193" y="0"/>
                  <a:pt x="1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6110050" y="1055275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0"/>
                </a:moveTo>
                <a:cubicBezTo>
                  <a:pt x="9040" y="0"/>
                  <a:pt x="5938" y="1435"/>
                  <a:pt x="3670" y="3670"/>
                </a:cubicBezTo>
                <a:cubicBezTo>
                  <a:pt x="1368" y="5938"/>
                  <a:pt x="0" y="9040"/>
                  <a:pt x="0" y="12509"/>
                </a:cubicBezTo>
                <a:cubicBezTo>
                  <a:pt x="0" y="15978"/>
                  <a:pt x="1435" y="19114"/>
                  <a:pt x="3670" y="21349"/>
                </a:cubicBezTo>
                <a:cubicBezTo>
                  <a:pt x="5938" y="23617"/>
                  <a:pt x="9040" y="25018"/>
                  <a:pt x="12509" y="25018"/>
                </a:cubicBezTo>
                <a:cubicBezTo>
                  <a:pt x="19447" y="25018"/>
                  <a:pt x="25018" y="19448"/>
                  <a:pt x="25018" y="12509"/>
                </a:cubicBezTo>
                <a:cubicBezTo>
                  <a:pt x="25018" y="9040"/>
                  <a:pt x="23617" y="5938"/>
                  <a:pt x="21349" y="3670"/>
                </a:cubicBezTo>
                <a:cubicBezTo>
                  <a:pt x="19114" y="1435"/>
                  <a:pt x="15978" y="0"/>
                  <a:pt x="12509" y="0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6258475" y="1224550"/>
            <a:ext cx="329425" cy="288575"/>
          </a:xfrm>
          <a:custGeom>
            <a:rect b="b" l="l" r="r" t="t"/>
            <a:pathLst>
              <a:path extrusionOk="0" h="11543" w="13177">
                <a:moveTo>
                  <a:pt x="8707" y="2036"/>
                </a:moveTo>
                <a:lnTo>
                  <a:pt x="10875" y="5738"/>
                </a:lnTo>
                <a:lnTo>
                  <a:pt x="8707" y="9441"/>
                </a:lnTo>
                <a:lnTo>
                  <a:pt x="4404" y="9441"/>
                </a:lnTo>
                <a:lnTo>
                  <a:pt x="2236" y="5738"/>
                </a:lnTo>
                <a:lnTo>
                  <a:pt x="4404" y="2036"/>
                </a:lnTo>
                <a:close/>
                <a:moveTo>
                  <a:pt x="3837" y="1"/>
                </a:moveTo>
                <a:cubicBezTo>
                  <a:pt x="3437" y="1"/>
                  <a:pt x="3070" y="168"/>
                  <a:pt x="2903" y="501"/>
                </a:cubicBezTo>
                <a:lnTo>
                  <a:pt x="168" y="5238"/>
                </a:lnTo>
                <a:cubicBezTo>
                  <a:pt x="1" y="5571"/>
                  <a:pt x="1" y="5938"/>
                  <a:pt x="168" y="6272"/>
                </a:cubicBezTo>
                <a:lnTo>
                  <a:pt x="2903" y="11042"/>
                </a:lnTo>
                <a:cubicBezTo>
                  <a:pt x="3103" y="11342"/>
                  <a:pt x="3437" y="11542"/>
                  <a:pt x="3837" y="11542"/>
                </a:cubicBezTo>
                <a:lnTo>
                  <a:pt x="9341" y="11542"/>
                </a:lnTo>
                <a:cubicBezTo>
                  <a:pt x="9708" y="11542"/>
                  <a:pt x="10041" y="11376"/>
                  <a:pt x="10241" y="11042"/>
                </a:cubicBezTo>
                <a:lnTo>
                  <a:pt x="13010" y="6272"/>
                </a:lnTo>
                <a:cubicBezTo>
                  <a:pt x="13177" y="5938"/>
                  <a:pt x="13177" y="5571"/>
                  <a:pt x="13010" y="5238"/>
                </a:cubicBezTo>
                <a:lnTo>
                  <a:pt x="10241" y="501"/>
                </a:lnTo>
                <a:cubicBezTo>
                  <a:pt x="10041" y="201"/>
                  <a:pt x="9708" y="1"/>
                  <a:pt x="9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6153525" y="351675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1"/>
          <p:cNvSpPr/>
          <p:nvPr/>
        </p:nvSpPr>
        <p:spPr>
          <a:xfrm>
            <a:off x="6277775" y="3643500"/>
            <a:ext cx="377800" cy="372800"/>
          </a:xfrm>
          <a:custGeom>
            <a:rect b="b" l="l" r="r" t="t"/>
            <a:pathLst>
              <a:path extrusionOk="0" h="14912" w="15112">
                <a:moveTo>
                  <a:pt x="7539" y="2469"/>
                </a:moveTo>
                <a:lnTo>
                  <a:pt x="12510" y="7439"/>
                </a:lnTo>
                <a:lnTo>
                  <a:pt x="7539" y="12410"/>
                </a:lnTo>
                <a:lnTo>
                  <a:pt x="2569" y="7439"/>
                </a:lnTo>
                <a:lnTo>
                  <a:pt x="7539" y="2469"/>
                </a:lnTo>
                <a:close/>
                <a:moveTo>
                  <a:pt x="7569" y="1"/>
                </a:moveTo>
                <a:cubicBezTo>
                  <a:pt x="7306" y="1"/>
                  <a:pt x="7039" y="101"/>
                  <a:pt x="6839" y="301"/>
                </a:cubicBezTo>
                <a:lnTo>
                  <a:pt x="401" y="6739"/>
                </a:lnTo>
                <a:cubicBezTo>
                  <a:pt x="1" y="7106"/>
                  <a:pt x="1" y="7773"/>
                  <a:pt x="401" y="8173"/>
                </a:cubicBezTo>
                <a:lnTo>
                  <a:pt x="6839" y="14611"/>
                </a:lnTo>
                <a:cubicBezTo>
                  <a:pt x="7022" y="14811"/>
                  <a:pt x="7281" y="14911"/>
                  <a:pt x="7543" y="14911"/>
                </a:cubicBezTo>
                <a:cubicBezTo>
                  <a:pt x="7806" y="14911"/>
                  <a:pt x="8073" y="14811"/>
                  <a:pt x="8273" y="14611"/>
                </a:cubicBezTo>
                <a:lnTo>
                  <a:pt x="14711" y="8173"/>
                </a:lnTo>
                <a:cubicBezTo>
                  <a:pt x="15111" y="7773"/>
                  <a:pt x="15111" y="7106"/>
                  <a:pt x="14711" y="6739"/>
                </a:cubicBezTo>
                <a:lnTo>
                  <a:pt x="8273" y="301"/>
                </a:lnTo>
                <a:cubicBezTo>
                  <a:pt x="8090" y="101"/>
                  <a:pt x="7831" y="1"/>
                  <a:pt x="7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51"/>
          <p:cNvGrpSpPr/>
          <p:nvPr/>
        </p:nvGrpSpPr>
        <p:grpSpPr>
          <a:xfrm>
            <a:off x="6721726" y="38"/>
            <a:ext cx="2569222" cy="5138445"/>
            <a:chOff x="6461225" y="1765325"/>
            <a:chExt cx="1042450" cy="2084900"/>
          </a:xfrm>
        </p:grpSpPr>
        <p:sp>
          <p:nvSpPr>
            <p:cNvPr id="565" name="Google Shape;565;p51"/>
            <p:cNvSpPr/>
            <p:nvPr/>
          </p:nvSpPr>
          <p:spPr>
            <a:xfrm>
              <a:off x="6738925" y="1765325"/>
              <a:ext cx="764750" cy="399500"/>
            </a:xfrm>
            <a:custGeom>
              <a:rect b="b" l="l" r="r" t="t"/>
              <a:pathLst>
                <a:path extrusionOk="0" h="15980" w="30590">
                  <a:moveTo>
                    <a:pt x="28551" y="1"/>
                  </a:moveTo>
                  <a:cubicBezTo>
                    <a:pt x="28530" y="1"/>
                    <a:pt x="28509" y="1"/>
                    <a:pt x="28488" y="2"/>
                  </a:cubicBezTo>
                  <a:cubicBezTo>
                    <a:pt x="17280" y="602"/>
                    <a:pt x="7239" y="5606"/>
                    <a:pt x="1" y="13311"/>
                  </a:cubicBezTo>
                  <a:lnTo>
                    <a:pt x="2903" y="15980"/>
                  </a:lnTo>
                  <a:cubicBezTo>
                    <a:pt x="9407" y="8975"/>
                    <a:pt x="18581" y="4438"/>
                    <a:pt x="28755" y="3938"/>
                  </a:cubicBezTo>
                  <a:cubicBezTo>
                    <a:pt x="29789" y="3871"/>
                    <a:pt x="30589" y="3004"/>
                    <a:pt x="30589" y="1970"/>
                  </a:cubicBezTo>
                  <a:cubicBezTo>
                    <a:pt x="30589" y="857"/>
                    <a:pt x="29658" y="1"/>
                    <a:pt x="28551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461225" y="2098100"/>
              <a:ext cx="351125" cy="709700"/>
            </a:xfrm>
            <a:custGeom>
              <a:rect b="b" l="l" r="r" t="t"/>
              <a:pathLst>
                <a:path extrusionOk="0" h="28388" w="14045">
                  <a:moveTo>
                    <a:pt x="11175" y="0"/>
                  </a:moveTo>
                  <a:cubicBezTo>
                    <a:pt x="4337" y="7372"/>
                    <a:pt x="68" y="17213"/>
                    <a:pt x="1" y="28054"/>
                  </a:cubicBezTo>
                  <a:lnTo>
                    <a:pt x="1" y="28387"/>
                  </a:lnTo>
                  <a:lnTo>
                    <a:pt x="3904" y="28387"/>
                  </a:lnTo>
                  <a:lnTo>
                    <a:pt x="3904" y="28054"/>
                  </a:lnTo>
                  <a:cubicBezTo>
                    <a:pt x="4004" y="18247"/>
                    <a:pt x="7840" y="9340"/>
                    <a:pt x="14044" y="2669"/>
                  </a:cubicBezTo>
                  <a:lnTo>
                    <a:pt x="11175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6738925" y="3450725"/>
              <a:ext cx="764750" cy="399500"/>
            </a:xfrm>
            <a:custGeom>
              <a:rect b="b" l="l" r="r" t="t"/>
              <a:pathLst>
                <a:path extrusionOk="0" h="15980" w="30590">
                  <a:moveTo>
                    <a:pt x="2903" y="1"/>
                  </a:moveTo>
                  <a:lnTo>
                    <a:pt x="1" y="2669"/>
                  </a:lnTo>
                  <a:cubicBezTo>
                    <a:pt x="7239" y="10408"/>
                    <a:pt x="17280" y="15412"/>
                    <a:pt x="28488" y="15979"/>
                  </a:cubicBezTo>
                  <a:cubicBezTo>
                    <a:pt x="28509" y="15979"/>
                    <a:pt x="28530" y="15980"/>
                    <a:pt x="28551" y="15980"/>
                  </a:cubicBezTo>
                  <a:cubicBezTo>
                    <a:pt x="29658" y="15980"/>
                    <a:pt x="30589" y="15124"/>
                    <a:pt x="30589" y="14011"/>
                  </a:cubicBezTo>
                  <a:cubicBezTo>
                    <a:pt x="30589" y="12977"/>
                    <a:pt x="29789" y="12109"/>
                    <a:pt x="28755" y="12076"/>
                  </a:cubicBezTo>
                  <a:cubicBezTo>
                    <a:pt x="18581" y="11576"/>
                    <a:pt x="9407" y="7006"/>
                    <a:pt x="2903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6461225" y="2807775"/>
              <a:ext cx="351125" cy="709700"/>
            </a:xfrm>
            <a:custGeom>
              <a:rect b="b" l="l" r="r" t="t"/>
              <a:pathLst>
                <a:path extrusionOk="0" h="28388" w="14045">
                  <a:moveTo>
                    <a:pt x="1" y="0"/>
                  </a:moveTo>
                  <a:lnTo>
                    <a:pt x="1" y="334"/>
                  </a:lnTo>
                  <a:cubicBezTo>
                    <a:pt x="68" y="11175"/>
                    <a:pt x="4337" y="21015"/>
                    <a:pt x="11175" y="28387"/>
                  </a:cubicBezTo>
                  <a:lnTo>
                    <a:pt x="14044" y="25719"/>
                  </a:lnTo>
                  <a:cubicBezTo>
                    <a:pt x="7840" y="19047"/>
                    <a:pt x="4004" y="10141"/>
                    <a:pt x="3904" y="334"/>
                  </a:cubicBezTo>
                  <a:lnTo>
                    <a:pt x="390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51"/>
          <p:cNvSpPr/>
          <p:nvPr/>
        </p:nvSpPr>
        <p:spPr>
          <a:xfrm>
            <a:off x="5805250" y="225675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1"/>
                </a:moveTo>
                <a:cubicBezTo>
                  <a:pt x="9040" y="1"/>
                  <a:pt x="5938" y="1402"/>
                  <a:pt x="3670" y="3670"/>
                </a:cubicBezTo>
                <a:cubicBezTo>
                  <a:pt x="1368" y="5938"/>
                  <a:pt x="0" y="9074"/>
                  <a:pt x="0" y="12510"/>
                </a:cubicBezTo>
                <a:cubicBezTo>
                  <a:pt x="0" y="15945"/>
                  <a:pt x="1435" y="19081"/>
                  <a:pt x="3670" y="21316"/>
                </a:cubicBezTo>
                <a:cubicBezTo>
                  <a:pt x="5938" y="23584"/>
                  <a:pt x="9040" y="25019"/>
                  <a:pt x="12509" y="25019"/>
                </a:cubicBezTo>
                <a:cubicBezTo>
                  <a:pt x="19447" y="25019"/>
                  <a:pt x="25018" y="19415"/>
                  <a:pt x="25018" y="12510"/>
                </a:cubicBezTo>
                <a:cubicBezTo>
                  <a:pt x="25018" y="9040"/>
                  <a:pt x="23617" y="5905"/>
                  <a:pt x="21349" y="3670"/>
                </a:cubicBezTo>
                <a:cubicBezTo>
                  <a:pt x="19114" y="1402"/>
                  <a:pt x="15978" y="1"/>
                  <a:pt x="12509" y="1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/>
          <p:nvPr/>
        </p:nvSpPr>
        <p:spPr>
          <a:xfrm>
            <a:off x="5939500" y="2391850"/>
            <a:ext cx="354450" cy="354450"/>
          </a:xfrm>
          <a:custGeom>
            <a:rect b="b" l="l" r="r" t="t"/>
            <a:pathLst>
              <a:path extrusionOk="0" h="14178" w="14178">
                <a:moveTo>
                  <a:pt x="7106" y="1"/>
                </a:moveTo>
                <a:cubicBezTo>
                  <a:pt x="6539" y="1"/>
                  <a:pt x="6105" y="468"/>
                  <a:pt x="6105" y="1001"/>
                </a:cubicBezTo>
                <a:lnTo>
                  <a:pt x="6105" y="6105"/>
                </a:lnTo>
                <a:lnTo>
                  <a:pt x="1001" y="6105"/>
                </a:lnTo>
                <a:cubicBezTo>
                  <a:pt x="468" y="6105"/>
                  <a:pt x="1" y="6539"/>
                  <a:pt x="1" y="7106"/>
                </a:cubicBezTo>
                <a:cubicBezTo>
                  <a:pt x="1" y="7372"/>
                  <a:pt x="134" y="7606"/>
                  <a:pt x="301" y="7806"/>
                </a:cubicBezTo>
                <a:cubicBezTo>
                  <a:pt x="468" y="8006"/>
                  <a:pt x="701" y="8106"/>
                  <a:pt x="1001" y="8106"/>
                </a:cubicBezTo>
                <a:lnTo>
                  <a:pt x="6105" y="8106"/>
                </a:lnTo>
                <a:lnTo>
                  <a:pt x="6105" y="13177"/>
                </a:lnTo>
                <a:cubicBezTo>
                  <a:pt x="6105" y="13477"/>
                  <a:pt x="6205" y="13677"/>
                  <a:pt x="6372" y="13877"/>
                </a:cubicBezTo>
                <a:cubicBezTo>
                  <a:pt x="6539" y="14044"/>
                  <a:pt x="6806" y="14177"/>
                  <a:pt x="7106" y="14177"/>
                </a:cubicBezTo>
                <a:cubicBezTo>
                  <a:pt x="7640" y="14177"/>
                  <a:pt x="8107" y="13710"/>
                  <a:pt x="8107" y="13177"/>
                </a:cubicBezTo>
                <a:lnTo>
                  <a:pt x="8107" y="8106"/>
                </a:lnTo>
                <a:lnTo>
                  <a:pt x="13177" y="8106"/>
                </a:lnTo>
                <a:cubicBezTo>
                  <a:pt x="13744" y="8106"/>
                  <a:pt x="14178" y="7639"/>
                  <a:pt x="14178" y="7106"/>
                </a:cubicBezTo>
                <a:cubicBezTo>
                  <a:pt x="14178" y="6539"/>
                  <a:pt x="13744" y="6105"/>
                  <a:pt x="13177" y="6105"/>
                </a:cubicBezTo>
                <a:lnTo>
                  <a:pt x="8107" y="6105"/>
                </a:lnTo>
                <a:lnTo>
                  <a:pt x="8107" y="1001"/>
                </a:lnTo>
                <a:cubicBezTo>
                  <a:pt x="8107" y="468"/>
                  <a:pt x="7640" y="1"/>
                  <a:pt x="7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1"/>
          <p:cNvSpPr/>
          <p:nvPr/>
        </p:nvSpPr>
        <p:spPr>
          <a:xfrm>
            <a:off x="6839325" y="4354950"/>
            <a:ext cx="625475" cy="625475"/>
          </a:xfrm>
          <a:custGeom>
            <a:rect b="b" l="l" r="r" t="t"/>
            <a:pathLst>
              <a:path extrusionOk="0" h="25019" w="25019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1"/>
          <p:cNvSpPr/>
          <p:nvPr/>
        </p:nvSpPr>
        <p:spPr>
          <a:xfrm>
            <a:off x="7005213" y="4532238"/>
            <a:ext cx="293700" cy="2709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1"/>
          <p:cNvSpPr/>
          <p:nvPr/>
        </p:nvSpPr>
        <p:spPr>
          <a:xfrm>
            <a:off x="7005475" y="4532225"/>
            <a:ext cx="293700" cy="2709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 txBox="1"/>
          <p:nvPr>
            <p:ph idx="1" type="subTitle"/>
          </p:nvPr>
        </p:nvSpPr>
        <p:spPr>
          <a:xfrm>
            <a:off x="4254150" y="50"/>
            <a:ext cx="24552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Renewable power </a:t>
            </a:r>
            <a:r>
              <a:rPr lang="en">
                <a:solidFill>
                  <a:schemeClr val="lt1"/>
                </a:solidFill>
              </a:rPr>
              <a:t>source</a:t>
            </a:r>
            <a:endParaRPr/>
          </a:p>
        </p:txBody>
      </p:sp>
      <p:sp>
        <p:nvSpPr>
          <p:cNvPr id="575" name="Google Shape;575;p51"/>
          <p:cNvSpPr txBox="1"/>
          <p:nvPr>
            <p:ph idx="5" type="subTitle"/>
          </p:nvPr>
        </p:nvSpPr>
        <p:spPr>
          <a:xfrm>
            <a:off x="3779975" y="3534425"/>
            <a:ext cx="22212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Manual </a:t>
            </a:r>
            <a:r>
              <a:rPr lang="en"/>
              <a:t>steering</a:t>
            </a:r>
            <a:r>
              <a:rPr lang="en"/>
              <a:t> control</a:t>
            </a:r>
            <a:endParaRPr/>
          </a:p>
        </p:txBody>
      </p:sp>
      <p:sp>
        <p:nvSpPr>
          <p:cNvPr id="576" name="Google Shape;576;p51"/>
          <p:cNvSpPr txBox="1"/>
          <p:nvPr>
            <p:ph idx="7" type="subTitle"/>
          </p:nvPr>
        </p:nvSpPr>
        <p:spPr>
          <a:xfrm>
            <a:off x="4665527" y="4354950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Smartphone integration</a:t>
            </a:r>
            <a:endParaRPr/>
          </a:p>
        </p:txBody>
      </p:sp>
      <p:sp>
        <p:nvSpPr>
          <p:cNvPr id="577" name="Google Shape;577;p51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51"/>
          <p:cNvSpPr txBox="1"/>
          <p:nvPr>
            <p:ph type="title"/>
          </p:nvPr>
        </p:nvSpPr>
        <p:spPr>
          <a:xfrm rot="-5400000">
            <a:off x="-1293925" y="21674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Features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/>
          <p:nvPr>
            <p:ph type="title"/>
          </p:nvPr>
        </p:nvSpPr>
        <p:spPr>
          <a:xfrm rot="-5400000">
            <a:off x="-13813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Agrobot economics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 txBox="1"/>
          <p:nvPr>
            <p:ph idx="1" type="subTitle"/>
          </p:nvPr>
        </p:nvSpPr>
        <p:spPr>
          <a:xfrm>
            <a:off x="2311100" y="1207525"/>
            <a:ext cx="29301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</a:t>
            </a:r>
            <a:br>
              <a:rPr lang="en"/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Mechanical hardware + Electronic hardware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>
            <p:ph idx="3" type="subTitle"/>
          </p:nvPr>
        </p:nvSpPr>
        <p:spPr>
          <a:xfrm>
            <a:off x="2311100" y="2873197"/>
            <a:ext cx="26163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Innovation:</a:t>
            </a:r>
            <a:br>
              <a:rPr lang="en"/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Batteries + Sensors innovations will reduce cost</a:t>
            </a:r>
            <a:endParaRPr/>
          </a:p>
        </p:txBody>
      </p:sp>
      <p:sp>
        <p:nvSpPr>
          <p:cNvPr id="586" name="Google Shape;586;p52"/>
          <p:cNvSpPr txBox="1"/>
          <p:nvPr>
            <p:ph idx="7" type="subTitle"/>
          </p:nvPr>
        </p:nvSpPr>
        <p:spPr>
          <a:xfrm>
            <a:off x="6033725" y="2848125"/>
            <a:ext cx="3163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Energy Issues:</a:t>
            </a:r>
            <a:br>
              <a:rPr lang="en"/>
            </a:b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Powered by renewable source of energy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2"/>
          <p:cNvSpPr txBox="1"/>
          <p:nvPr>
            <p:ph idx="9" type="subTitle"/>
          </p:nvPr>
        </p:nvSpPr>
        <p:spPr>
          <a:xfrm>
            <a:off x="6033725" y="1250400"/>
            <a:ext cx="28170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Cost Issues: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Co-operative ownership model and custom hiring approach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2"/>
          <p:cNvSpPr txBox="1"/>
          <p:nvPr>
            <p:ph idx="16" type="title"/>
          </p:nvPr>
        </p:nvSpPr>
        <p:spPr>
          <a:xfrm>
            <a:off x="1256150" y="13897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01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89" name="Google Shape;589;p52"/>
          <p:cNvSpPr txBox="1"/>
          <p:nvPr>
            <p:ph idx="17" type="title"/>
          </p:nvPr>
        </p:nvSpPr>
        <p:spPr>
          <a:xfrm>
            <a:off x="1256150" y="2987438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03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90" name="Google Shape;590;p52"/>
          <p:cNvSpPr txBox="1"/>
          <p:nvPr>
            <p:ph idx="19" type="title"/>
          </p:nvPr>
        </p:nvSpPr>
        <p:spPr>
          <a:xfrm>
            <a:off x="4909475" y="13897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02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91" name="Google Shape;591;p52"/>
          <p:cNvSpPr txBox="1"/>
          <p:nvPr>
            <p:ph idx="20" type="title"/>
          </p:nvPr>
        </p:nvSpPr>
        <p:spPr>
          <a:xfrm>
            <a:off x="4909475" y="29874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04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92" name="Google Shape;592;p52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/>
          <p:nvPr/>
        </p:nvSpPr>
        <p:spPr>
          <a:xfrm>
            <a:off x="4513275" y="342700"/>
            <a:ext cx="1360500" cy="979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1694475" y="3763875"/>
            <a:ext cx="1360500" cy="979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3"/>
          <p:cNvSpPr/>
          <p:nvPr/>
        </p:nvSpPr>
        <p:spPr>
          <a:xfrm>
            <a:off x="7332000" y="3763875"/>
            <a:ext cx="1360500" cy="979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3"/>
          <p:cNvSpPr/>
          <p:nvPr/>
        </p:nvSpPr>
        <p:spPr>
          <a:xfrm>
            <a:off x="3446025" y="2445637"/>
            <a:ext cx="3495000" cy="57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3"/>
          <p:cNvSpPr txBox="1"/>
          <p:nvPr>
            <p:ph type="title"/>
          </p:nvPr>
        </p:nvSpPr>
        <p:spPr>
          <a:xfrm rot="-5400000">
            <a:off x="-1603825" y="2032775"/>
            <a:ext cx="4655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Scalability and Realisation</a:t>
            </a:r>
            <a:endParaRPr sz="2400"/>
          </a:p>
        </p:txBody>
      </p:sp>
      <p:sp>
        <p:nvSpPr>
          <p:cNvPr id="602" name="Google Shape;602;p53"/>
          <p:cNvSpPr txBox="1"/>
          <p:nvPr/>
        </p:nvSpPr>
        <p:spPr>
          <a:xfrm>
            <a:off x="4071075" y="1364150"/>
            <a:ext cx="224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Rural Social Condition 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Farmer Safety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Youth Skills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2808500" y="3268838"/>
            <a:ext cx="260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Farmer Income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Sustainable food products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Food Supply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5143425" y="3361225"/>
            <a:ext cx="29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Soil, water conservation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Biodiversity conservation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53"/>
          <p:cNvSpPr txBox="1"/>
          <p:nvPr/>
        </p:nvSpPr>
        <p:spPr>
          <a:xfrm>
            <a:off x="3484875" y="2539688"/>
            <a:ext cx="34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Role of AgroBot in Rural Sustainability</a:t>
            </a:r>
            <a:endParaRPr b="1"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53"/>
          <p:cNvSpPr txBox="1"/>
          <p:nvPr/>
        </p:nvSpPr>
        <p:spPr>
          <a:xfrm>
            <a:off x="4547750" y="604900"/>
            <a:ext cx="13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Socio-Cultural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53"/>
          <p:cNvSpPr txBox="1"/>
          <p:nvPr/>
        </p:nvSpPr>
        <p:spPr>
          <a:xfrm>
            <a:off x="1838325" y="405352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Economic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7475925" y="405352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Ecological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9" name="Google Shape;609;p53"/>
          <p:cNvCxnSpPr>
            <a:stCxn id="598" idx="0"/>
            <a:endCxn id="597" idx="2"/>
          </p:cNvCxnSpPr>
          <p:nvPr/>
        </p:nvCxnSpPr>
        <p:spPr>
          <a:xfrm flipH="1" rot="10800000">
            <a:off x="2374725" y="832575"/>
            <a:ext cx="2138700" cy="2931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3"/>
          <p:cNvCxnSpPr>
            <a:stCxn id="598" idx="6"/>
            <a:endCxn id="599" idx="2"/>
          </p:cNvCxnSpPr>
          <p:nvPr/>
        </p:nvCxnSpPr>
        <p:spPr>
          <a:xfrm>
            <a:off x="3054975" y="4253625"/>
            <a:ext cx="4277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3"/>
          <p:cNvCxnSpPr>
            <a:stCxn id="597" idx="6"/>
            <a:endCxn id="599" idx="0"/>
          </p:cNvCxnSpPr>
          <p:nvPr/>
        </p:nvCxnSpPr>
        <p:spPr>
          <a:xfrm>
            <a:off x="5873775" y="832450"/>
            <a:ext cx="2138400" cy="2931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3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>
            <a:off x="2311362" y="2318852"/>
            <a:ext cx="2504380" cy="1629048"/>
            <a:chOff x="144893" y="662525"/>
            <a:chExt cx="2137207" cy="1390210"/>
          </a:xfrm>
        </p:grpSpPr>
        <p:sp>
          <p:nvSpPr>
            <p:cNvPr id="184" name="Google Shape;184;p27"/>
            <p:cNvSpPr/>
            <p:nvPr/>
          </p:nvSpPr>
          <p:spPr>
            <a:xfrm>
              <a:off x="144893" y="684435"/>
              <a:ext cx="2137200" cy="13683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44900" y="662525"/>
              <a:ext cx="2137200" cy="270900"/>
            </a:xfrm>
            <a:prstGeom prst="snip1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27"/>
            <p:cNvGrpSpPr/>
            <p:nvPr/>
          </p:nvGrpSpPr>
          <p:grpSpPr>
            <a:xfrm>
              <a:off x="302100" y="757475"/>
              <a:ext cx="308388" cy="81000"/>
              <a:chOff x="291150" y="460250"/>
              <a:chExt cx="308388" cy="81000"/>
            </a:xfrm>
          </p:grpSpPr>
          <p:sp>
            <p:nvSpPr>
              <p:cNvPr id="187" name="Google Shape;187;p27"/>
              <p:cNvSpPr/>
              <p:nvPr/>
            </p:nvSpPr>
            <p:spPr>
              <a:xfrm>
                <a:off x="2911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4048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518538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" name="Google Shape;190;p27"/>
            <p:cNvSpPr/>
            <p:nvPr/>
          </p:nvSpPr>
          <p:spPr>
            <a:xfrm>
              <a:off x="915850" y="756875"/>
              <a:ext cx="861900" cy="82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6529787" y="1018994"/>
            <a:ext cx="2296635" cy="1299861"/>
            <a:chOff x="144900" y="662525"/>
            <a:chExt cx="2137200" cy="1226400"/>
          </a:xfrm>
        </p:grpSpPr>
        <p:sp>
          <p:nvSpPr>
            <p:cNvPr id="192" name="Google Shape;192;p27"/>
            <p:cNvSpPr/>
            <p:nvPr/>
          </p:nvSpPr>
          <p:spPr>
            <a:xfrm>
              <a:off x="144900" y="684425"/>
              <a:ext cx="2137200" cy="12045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44900" y="662525"/>
              <a:ext cx="2137200" cy="270900"/>
            </a:xfrm>
            <a:prstGeom prst="snip1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27"/>
            <p:cNvGrpSpPr/>
            <p:nvPr/>
          </p:nvGrpSpPr>
          <p:grpSpPr>
            <a:xfrm>
              <a:off x="302100" y="757475"/>
              <a:ext cx="308388" cy="81000"/>
              <a:chOff x="291150" y="460250"/>
              <a:chExt cx="308388" cy="81000"/>
            </a:xfrm>
          </p:grpSpPr>
          <p:sp>
            <p:nvSpPr>
              <p:cNvPr id="195" name="Google Shape;195;p27"/>
              <p:cNvSpPr/>
              <p:nvPr/>
            </p:nvSpPr>
            <p:spPr>
              <a:xfrm>
                <a:off x="2911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4048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18538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" name="Google Shape;198;p27"/>
            <p:cNvSpPr/>
            <p:nvPr/>
          </p:nvSpPr>
          <p:spPr>
            <a:xfrm>
              <a:off x="915850" y="756875"/>
              <a:ext cx="861900" cy="82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7"/>
          <p:cNvGrpSpPr/>
          <p:nvPr/>
        </p:nvGrpSpPr>
        <p:grpSpPr>
          <a:xfrm>
            <a:off x="5590433" y="2454722"/>
            <a:ext cx="2145966" cy="1928791"/>
            <a:chOff x="144900" y="662525"/>
            <a:chExt cx="2137204" cy="1920915"/>
          </a:xfrm>
        </p:grpSpPr>
        <p:sp>
          <p:nvSpPr>
            <p:cNvPr id="200" name="Google Shape;200;p27"/>
            <p:cNvSpPr/>
            <p:nvPr/>
          </p:nvSpPr>
          <p:spPr>
            <a:xfrm>
              <a:off x="144904" y="684440"/>
              <a:ext cx="2137200" cy="1899000"/>
            </a:xfrm>
            <a:prstGeom prst="snip1Rect">
              <a:avLst>
                <a:gd fmla="val 10489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144900" y="662525"/>
              <a:ext cx="2137200" cy="270900"/>
            </a:xfrm>
            <a:prstGeom prst="snip1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" name="Google Shape;202;p27"/>
            <p:cNvGrpSpPr/>
            <p:nvPr/>
          </p:nvGrpSpPr>
          <p:grpSpPr>
            <a:xfrm>
              <a:off x="302100" y="757475"/>
              <a:ext cx="308388" cy="81000"/>
              <a:chOff x="291150" y="460250"/>
              <a:chExt cx="308388" cy="81000"/>
            </a:xfrm>
          </p:grpSpPr>
          <p:sp>
            <p:nvSpPr>
              <p:cNvPr id="203" name="Google Shape;203;p27"/>
              <p:cNvSpPr/>
              <p:nvPr/>
            </p:nvSpPr>
            <p:spPr>
              <a:xfrm>
                <a:off x="2911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4048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518538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" name="Google Shape;206;p27"/>
            <p:cNvSpPr/>
            <p:nvPr/>
          </p:nvSpPr>
          <p:spPr>
            <a:xfrm>
              <a:off x="915850" y="756875"/>
              <a:ext cx="861900" cy="82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2728479" y="733968"/>
            <a:ext cx="2572975" cy="1299861"/>
            <a:chOff x="144900" y="662525"/>
            <a:chExt cx="2137200" cy="1226400"/>
          </a:xfrm>
        </p:grpSpPr>
        <p:sp>
          <p:nvSpPr>
            <p:cNvPr id="208" name="Google Shape;208;p27"/>
            <p:cNvSpPr/>
            <p:nvPr/>
          </p:nvSpPr>
          <p:spPr>
            <a:xfrm>
              <a:off x="144900" y="684425"/>
              <a:ext cx="2137200" cy="1204500"/>
            </a:xfrm>
            <a:prstGeom prst="snip1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144900" y="662525"/>
              <a:ext cx="2137200" cy="270900"/>
            </a:xfrm>
            <a:prstGeom prst="snip1Rect">
              <a:avLst>
                <a:gd fmla="val 50000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302100" y="757475"/>
              <a:ext cx="308388" cy="81000"/>
              <a:chOff x="291150" y="460250"/>
              <a:chExt cx="308388" cy="81000"/>
            </a:xfrm>
          </p:grpSpPr>
          <p:sp>
            <p:nvSpPr>
              <p:cNvPr id="211" name="Google Shape;211;p27"/>
              <p:cNvSpPr/>
              <p:nvPr/>
            </p:nvSpPr>
            <p:spPr>
              <a:xfrm>
                <a:off x="2911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404850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18538" y="460250"/>
                <a:ext cx="81000" cy="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27"/>
            <p:cNvSpPr/>
            <p:nvPr/>
          </p:nvSpPr>
          <p:spPr>
            <a:xfrm>
              <a:off x="915850" y="756875"/>
              <a:ext cx="861900" cy="82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7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Agro bot</a:t>
            </a:r>
            <a:endParaRPr/>
          </a:p>
        </p:txBody>
      </p:sp>
      <p:sp>
        <p:nvSpPr>
          <p:cNvPr id="216" name="Google Shape;216;p27"/>
          <p:cNvSpPr txBox="1"/>
          <p:nvPr>
            <p:ph idx="4294967295" type="subTitle"/>
          </p:nvPr>
        </p:nvSpPr>
        <p:spPr>
          <a:xfrm>
            <a:off x="2939475" y="1159375"/>
            <a:ext cx="2151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rbitron"/>
                <a:ea typeface="Orbitron"/>
                <a:cs typeface="Orbitron"/>
                <a:sym typeface="Orbitron"/>
              </a:rPr>
              <a:t>Transplantation</a:t>
            </a:r>
            <a:endParaRPr sz="16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7" name="Google Shape;217;p27"/>
          <p:cNvSpPr txBox="1"/>
          <p:nvPr>
            <p:ph idx="4294967295" type="body"/>
          </p:nvPr>
        </p:nvSpPr>
        <p:spPr>
          <a:xfrm>
            <a:off x="2721600" y="1430275"/>
            <a:ext cx="25044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Mechanised system for accurate and continuous transplantation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8" name="Google Shape;218;p27"/>
          <p:cNvSpPr txBox="1"/>
          <p:nvPr>
            <p:ph idx="4294967295" type="subTitle"/>
          </p:nvPr>
        </p:nvSpPr>
        <p:spPr>
          <a:xfrm>
            <a:off x="6663311" y="1361750"/>
            <a:ext cx="19047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rbitron Regular"/>
                <a:ea typeface="Orbitron Regular"/>
                <a:cs typeface="Orbitron Regular"/>
                <a:sym typeface="Orbitron Regular"/>
              </a:rPr>
              <a:t>Weed Removal</a:t>
            </a:r>
            <a:endParaRPr sz="16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219" name="Google Shape;219;p27"/>
          <p:cNvSpPr txBox="1"/>
          <p:nvPr>
            <p:ph idx="4294967295" type="subTitle"/>
          </p:nvPr>
        </p:nvSpPr>
        <p:spPr>
          <a:xfrm>
            <a:off x="5590424" y="2830425"/>
            <a:ext cx="21507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Orbitron Regular"/>
                <a:ea typeface="Orbitron Regular"/>
                <a:cs typeface="Orbitron Regular"/>
                <a:sym typeface="Orbitron Regular"/>
              </a:rPr>
              <a:t>Seed Metering</a:t>
            </a:r>
            <a:endParaRPr sz="1600"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220" name="Google Shape;220;p27"/>
          <p:cNvSpPr txBox="1"/>
          <p:nvPr>
            <p:ph idx="4294967295" type="body"/>
          </p:nvPr>
        </p:nvSpPr>
        <p:spPr>
          <a:xfrm>
            <a:off x="5639363" y="3179351"/>
            <a:ext cx="2048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Mechanised seed</a:t>
            </a:r>
            <a:r>
              <a:rPr lang="en" sz="1300"/>
              <a:t> </a:t>
            </a:r>
            <a:r>
              <a:rPr lang="en" sz="1300"/>
              <a:t>metering device for precise and  robust seed plantation , for all seed sizes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4294967295" type="subTitle"/>
          </p:nvPr>
        </p:nvSpPr>
        <p:spPr>
          <a:xfrm>
            <a:off x="2264000" y="2800050"/>
            <a:ext cx="26247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Orbitron Regular"/>
                <a:ea typeface="Orbitron Regular"/>
                <a:cs typeface="Orbitron Regular"/>
                <a:sym typeface="Orbitron Regular"/>
              </a:rPr>
              <a:t>Maneuverability</a:t>
            </a:r>
            <a:endParaRPr sz="1800"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222" name="Google Shape;222;p27"/>
          <p:cNvSpPr txBox="1"/>
          <p:nvPr>
            <p:ph idx="4294967295" type="body"/>
          </p:nvPr>
        </p:nvSpPr>
        <p:spPr>
          <a:xfrm>
            <a:off x="2315225" y="3104629"/>
            <a:ext cx="2504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Suitable design, </a:t>
            </a:r>
            <a:r>
              <a:rPr lang="en" sz="1300">
                <a:solidFill>
                  <a:schemeClr val="lt1"/>
                </a:solidFill>
              </a:rPr>
              <a:t>structure, and </a:t>
            </a:r>
            <a:r>
              <a:rPr lang="en" sz="1300"/>
              <a:t>weight distribution for working in hilly terrains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idx="4294967295" type="title"/>
          </p:nvPr>
        </p:nvSpPr>
        <p:spPr>
          <a:xfrm>
            <a:off x="6529850" y="1632650"/>
            <a:ext cx="22965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Vision moderated mechanised system to efficiently use weedicides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4"/>
          <p:cNvPicPr preferRelativeResize="0"/>
          <p:nvPr/>
        </p:nvPicPr>
        <p:blipFill rotWithShape="1">
          <a:blip r:embed="rId3">
            <a:alphaModFix amt="75000"/>
          </a:blip>
          <a:srcRect b="20314" l="0" r="0" t="3772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/>
          <p:nvPr/>
        </p:nvSpPr>
        <p:spPr>
          <a:xfrm>
            <a:off x="351700" y="226400"/>
            <a:ext cx="8389200" cy="4616700"/>
          </a:xfrm>
          <a:prstGeom prst="rect">
            <a:avLst/>
          </a:prstGeom>
          <a:solidFill>
            <a:srgbClr val="000000">
              <a:alpha val="40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 txBox="1"/>
          <p:nvPr>
            <p:ph type="ctrTitle"/>
          </p:nvPr>
        </p:nvSpPr>
        <p:spPr>
          <a:xfrm>
            <a:off x="1227900" y="1879925"/>
            <a:ext cx="66882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Thank You</a:t>
            </a:r>
            <a:endParaRPr b="1" sz="4400">
              <a:solidFill>
                <a:srgbClr val="FFFFFF"/>
              </a:solidFill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1414575" y="289722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Team M4_RTA_9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5"/>
          <p:cNvPicPr preferRelativeResize="0"/>
          <p:nvPr/>
        </p:nvPicPr>
        <p:blipFill rotWithShape="1">
          <a:blip r:embed="rId3">
            <a:alphaModFix/>
          </a:blip>
          <a:srcRect b="0" l="17487" r="28919" t="17850"/>
          <a:stretch/>
        </p:blipFill>
        <p:spPr>
          <a:xfrm>
            <a:off x="3478538" y="3376400"/>
            <a:ext cx="2186923" cy="18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 rotWithShape="1">
          <a:blip r:embed="rId4">
            <a:alphaModFix/>
          </a:blip>
          <a:srcRect b="6142" l="17052" r="21609" t="16199"/>
          <a:stretch/>
        </p:blipFill>
        <p:spPr>
          <a:xfrm>
            <a:off x="5932800" y="3435600"/>
            <a:ext cx="2481475" cy="17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5"/>
          <p:cNvPicPr preferRelativeResize="0"/>
          <p:nvPr/>
        </p:nvPicPr>
        <p:blipFill rotWithShape="1">
          <a:blip r:embed="rId5">
            <a:alphaModFix/>
          </a:blip>
          <a:srcRect b="1748" l="14942" r="17535" t="7202"/>
          <a:stretch/>
        </p:blipFill>
        <p:spPr>
          <a:xfrm>
            <a:off x="6556650" y="1489889"/>
            <a:ext cx="2709499" cy="205521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5"/>
          <p:cNvSpPr/>
          <p:nvPr/>
        </p:nvSpPr>
        <p:spPr>
          <a:xfrm>
            <a:off x="0" y="-5775"/>
            <a:ext cx="9144000" cy="5143500"/>
          </a:xfrm>
          <a:prstGeom prst="rect">
            <a:avLst/>
          </a:prstGeom>
          <a:solidFill>
            <a:srgbClr val="000000">
              <a:alpha val="40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55"/>
          <p:cNvPicPr preferRelativeResize="0"/>
          <p:nvPr/>
        </p:nvPicPr>
        <p:blipFill rotWithShape="1">
          <a:blip r:embed="rId6">
            <a:alphaModFix/>
          </a:blip>
          <a:srcRect b="5265" l="0" r="0" t="4734"/>
          <a:stretch/>
        </p:blipFill>
        <p:spPr>
          <a:xfrm>
            <a:off x="0" y="-5775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2832925" y="2150850"/>
            <a:ext cx="539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Slippage Prevention</a:t>
            </a:r>
            <a:endParaRPr sz="3700"/>
          </a:p>
        </p:txBody>
      </p:sp>
      <p:sp>
        <p:nvSpPr>
          <p:cNvPr id="234" name="Google Shape;234;p28"/>
          <p:cNvSpPr txBox="1"/>
          <p:nvPr>
            <p:ph idx="2" type="title"/>
          </p:nvPr>
        </p:nvSpPr>
        <p:spPr>
          <a:xfrm>
            <a:off x="1330100" y="2199950"/>
            <a:ext cx="1276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 rot="-5400000">
            <a:off x="-1059350" y="2073450"/>
            <a:ext cx="40512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Hilly terrain</a:t>
            </a:r>
            <a:r>
              <a:rPr lang="en"/>
              <a:t> w</a:t>
            </a:r>
            <a:r>
              <a:rPr lang="en"/>
              <a:t>orkability</a:t>
            </a:r>
            <a:endParaRPr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2474850" y="1481300"/>
            <a:ext cx="2477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/>
              <a:t>Rugged wheels</a:t>
            </a:r>
            <a:endParaRPr b="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/>
          </a:p>
        </p:txBody>
      </p:sp>
      <p:sp>
        <p:nvSpPr>
          <p:cNvPr id="241" name="Google Shape;241;p29"/>
          <p:cNvSpPr txBox="1"/>
          <p:nvPr>
            <p:ph idx="3" type="subTitle"/>
          </p:nvPr>
        </p:nvSpPr>
        <p:spPr>
          <a:xfrm>
            <a:off x="2474838" y="2703850"/>
            <a:ext cx="3675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/>
              <a:t>4-wheel drive </a:t>
            </a:r>
            <a:endParaRPr b="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/>
          </a:p>
        </p:txBody>
      </p:sp>
      <p:sp>
        <p:nvSpPr>
          <p:cNvPr id="242" name="Google Shape;242;p29"/>
          <p:cNvSpPr txBox="1"/>
          <p:nvPr>
            <p:ph idx="5" type="subTitle"/>
          </p:nvPr>
        </p:nvSpPr>
        <p:spPr>
          <a:xfrm>
            <a:off x="2474850" y="3723075"/>
            <a:ext cx="2044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/>
              <a:t>I</a:t>
            </a:r>
            <a:r>
              <a:rPr b="0" lang="en"/>
              <a:t>ndependent steering</a:t>
            </a:r>
            <a:endParaRPr b="0"/>
          </a:p>
        </p:txBody>
      </p:sp>
      <p:sp>
        <p:nvSpPr>
          <p:cNvPr id="243" name="Google Shape;243;p29"/>
          <p:cNvSpPr/>
          <p:nvPr/>
        </p:nvSpPr>
        <p:spPr>
          <a:xfrm>
            <a:off x="1733863" y="1481300"/>
            <a:ext cx="594600" cy="59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1733863" y="2640287"/>
            <a:ext cx="594600" cy="59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1733863" y="3723063"/>
            <a:ext cx="594600" cy="59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50" y="1539500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075" y="2689880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035" y="3782454"/>
            <a:ext cx="47820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1300" y="622675"/>
            <a:ext cx="6287525" cy="35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" y="94200"/>
            <a:ext cx="8698248" cy="489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0"/>
          <p:cNvCxnSpPr/>
          <p:nvPr/>
        </p:nvCxnSpPr>
        <p:spPr>
          <a:xfrm flipH="1" rot="10800000">
            <a:off x="5784000" y="706575"/>
            <a:ext cx="15000" cy="209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5799050" y="706525"/>
            <a:ext cx="918600" cy="14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0"/>
          <p:cNvCxnSpPr/>
          <p:nvPr/>
        </p:nvCxnSpPr>
        <p:spPr>
          <a:xfrm>
            <a:off x="1729475" y="3495875"/>
            <a:ext cx="678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" name="Google Shape;259;p30"/>
          <p:cNvCxnSpPr>
            <a:stCxn id="260" idx="3"/>
          </p:cNvCxnSpPr>
          <p:nvPr/>
        </p:nvCxnSpPr>
        <p:spPr>
          <a:xfrm>
            <a:off x="2284800" y="1232775"/>
            <a:ext cx="379800" cy="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2662625" y="1245600"/>
            <a:ext cx="0" cy="50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6727575" y="1836025"/>
            <a:ext cx="526800" cy="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0"/>
          <p:cNvCxnSpPr/>
          <p:nvPr/>
        </p:nvCxnSpPr>
        <p:spPr>
          <a:xfrm flipH="1">
            <a:off x="6725625" y="1848175"/>
            <a:ext cx="14100" cy="1384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4" name="Google Shape;264;p30"/>
          <p:cNvCxnSpPr/>
          <p:nvPr/>
        </p:nvCxnSpPr>
        <p:spPr>
          <a:xfrm rot="10800000">
            <a:off x="3499925" y="718225"/>
            <a:ext cx="0" cy="218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65" name="Google Shape;265;p30"/>
          <p:cNvCxnSpPr/>
          <p:nvPr/>
        </p:nvCxnSpPr>
        <p:spPr>
          <a:xfrm flipH="1" rot="10800000">
            <a:off x="3493150" y="2469525"/>
            <a:ext cx="1063800" cy="2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0"/>
          <p:cNvCxnSpPr/>
          <p:nvPr/>
        </p:nvCxnSpPr>
        <p:spPr>
          <a:xfrm>
            <a:off x="4543550" y="2466700"/>
            <a:ext cx="6600" cy="53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7" name="Google Shape;267;p30"/>
          <p:cNvSpPr txBox="1"/>
          <p:nvPr/>
        </p:nvSpPr>
        <p:spPr>
          <a:xfrm>
            <a:off x="1207150" y="433500"/>
            <a:ext cx="209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Adjustable Rods</a:t>
            </a:r>
            <a:endParaRPr sz="1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-51025" y="3162875"/>
            <a:ext cx="178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Traction wheel</a:t>
            </a:r>
            <a:endParaRPr sz="1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7240275" y="1627825"/>
            <a:ext cx="19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Throttle Motor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304800" y="1017225"/>
            <a:ext cx="198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Steering</a:t>
            </a:r>
            <a:r>
              <a:rPr lang="en" sz="1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Motor</a:t>
            </a:r>
            <a:endParaRPr sz="1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6717700" y="513475"/>
            <a:ext cx="221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Traction Battery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30"/>
          <p:cNvCxnSpPr/>
          <p:nvPr/>
        </p:nvCxnSpPr>
        <p:spPr>
          <a:xfrm>
            <a:off x="3302950" y="725250"/>
            <a:ext cx="203700" cy="1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0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2567650" y="351450"/>
            <a:ext cx="430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Slippage Prevention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idx="2" type="body"/>
          </p:nvPr>
        </p:nvSpPr>
        <p:spPr>
          <a:xfrm>
            <a:off x="4032725" y="1468950"/>
            <a:ext cx="49599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Char char="●"/>
            </a:pP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</a:t>
            </a: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ontrol system</a:t>
            </a:r>
            <a:b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lip incorporated in kinematics model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High-power stepper motors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rbitron"/>
              <a:ea typeface="Orbitron"/>
              <a:cs typeface="Orbitron"/>
              <a:sym typeface="Orbitro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</a:pP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Mechanical </a:t>
            </a: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system</a:t>
            </a:r>
            <a:b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trike="sngStrike">
                <a:solidFill>
                  <a:schemeClr val="lt1"/>
                </a:solidFill>
              </a:rPr>
              <a:t>Differential turning mechanism</a:t>
            </a:r>
            <a:br>
              <a:rPr lang="en" strike="sngStrike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4-wheel drive design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Staggered alignment of wheels for braking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0" l="27064" r="25262" t="0"/>
          <a:stretch/>
        </p:blipFill>
        <p:spPr>
          <a:xfrm>
            <a:off x="241000" y="712925"/>
            <a:ext cx="3533549" cy="41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/>
          <p:nvPr/>
        </p:nvSpPr>
        <p:spPr>
          <a:xfrm>
            <a:off x="741300" y="1681250"/>
            <a:ext cx="7661400" cy="18792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2832925" y="2150850"/>
            <a:ext cx="539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Seed metering mechanism</a:t>
            </a:r>
            <a:endParaRPr sz="3700"/>
          </a:p>
        </p:txBody>
      </p:sp>
      <p:sp>
        <p:nvSpPr>
          <p:cNvPr id="287" name="Google Shape;287;p32"/>
          <p:cNvSpPr txBox="1"/>
          <p:nvPr>
            <p:ph idx="2" type="title"/>
          </p:nvPr>
        </p:nvSpPr>
        <p:spPr>
          <a:xfrm>
            <a:off x="1075400" y="2199950"/>
            <a:ext cx="1531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44139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5025200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865825" y="33760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 rot="-5400000">
            <a:off x="-1318550" y="2332650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metering mechanism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5553850" y="841650"/>
            <a:ext cx="26052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High cell filling rate</a:t>
            </a:r>
            <a:endParaRPr/>
          </a:p>
        </p:txBody>
      </p:sp>
      <p:sp>
        <p:nvSpPr>
          <p:cNvPr id="297" name="Google Shape;297;p33"/>
          <p:cNvSpPr txBox="1"/>
          <p:nvPr>
            <p:ph idx="3" type="subTitle"/>
          </p:nvPr>
        </p:nvSpPr>
        <p:spPr>
          <a:xfrm>
            <a:off x="5553850" y="1703350"/>
            <a:ext cx="24747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Metered drop of seeds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8" name="Google Shape;298;p33"/>
          <p:cNvSpPr txBox="1"/>
          <p:nvPr>
            <p:ph idx="5" type="subTitle"/>
          </p:nvPr>
        </p:nvSpPr>
        <p:spPr>
          <a:xfrm>
            <a:off x="5553850" y="2531350"/>
            <a:ext cx="33102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Suitable for several seed types</a:t>
            </a:r>
            <a:endParaRPr b="0"/>
          </a:p>
        </p:txBody>
      </p:sp>
      <p:sp>
        <p:nvSpPr>
          <p:cNvPr id="299" name="Google Shape;299;p33"/>
          <p:cNvSpPr/>
          <p:nvPr/>
        </p:nvSpPr>
        <p:spPr>
          <a:xfrm>
            <a:off x="4916775" y="742107"/>
            <a:ext cx="550800" cy="550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4930974" y="1620412"/>
            <a:ext cx="511500" cy="5115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4916423" y="2451373"/>
            <a:ext cx="511500" cy="5115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688" y="796010"/>
            <a:ext cx="442880" cy="4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064" y="1703272"/>
            <a:ext cx="411471" cy="41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00" y="2501450"/>
            <a:ext cx="411366" cy="411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3"/>
          <p:cNvCxnSpPr/>
          <p:nvPr/>
        </p:nvCxnSpPr>
        <p:spPr>
          <a:xfrm>
            <a:off x="2191908" y="-706832"/>
            <a:ext cx="23337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/>
          <p:nvPr/>
        </p:nvSpPr>
        <p:spPr>
          <a:xfrm>
            <a:off x="4068825" y="3366600"/>
            <a:ext cx="1220100" cy="3195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Features</a:t>
            </a:r>
            <a:endParaRPr b="1"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5812625" y="3981175"/>
            <a:ext cx="1587300" cy="6534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Penetration of seed into the soil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3885225" y="4003075"/>
            <a:ext cx="1587300" cy="6534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Controllable rate of seed sowing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Google Shape;309;p33"/>
          <p:cNvCxnSpPr>
            <a:stCxn id="306" idx="2"/>
            <a:endCxn id="307" idx="0"/>
          </p:cNvCxnSpPr>
          <p:nvPr/>
        </p:nvCxnSpPr>
        <p:spPr>
          <a:xfrm flipH="1" rot="-5400000">
            <a:off x="5495025" y="2869950"/>
            <a:ext cx="295200" cy="1927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3"/>
          <p:cNvCxnSpPr>
            <a:stCxn id="308" idx="0"/>
            <a:endCxn id="306" idx="2"/>
          </p:cNvCxnSpPr>
          <p:nvPr/>
        </p:nvCxnSpPr>
        <p:spPr>
          <a:xfrm rot="-5400000">
            <a:off x="4520625" y="3844225"/>
            <a:ext cx="3171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3"/>
          <p:cNvCxnSpPr>
            <a:stCxn id="312" idx="0"/>
            <a:endCxn id="306" idx="2"/>
          </p:cNvCxnSpPr>
          <p:nvPr/>
        </p:nvCxnSpPr>
        <p:spPr>
          <a:xfrm rot="-5400000">
            <a:off x="3556976" y="2851825"/>
            <a:ext cx="287700" cy="19560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33"/>
          <p:cNvSpPr/>
          <p:nvPr/>
        </p:nvSpPr>
        <p:spPr>
          <a:xfrm>
            <a:off x="1900526" y="3973675"/>
            <a:ext cx="1644600" cy="6534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Uneven and irregular crops / seeds metering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0" y="4743300"/>
            <a:ext cx="4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6">
            <a:alphaModFix/>
          </a:blip>
          <a:srcRect b="0" l="0" r="17156" t="0"/>
          <a:stretch/>
        </p:blipFill>
        <p:spPr>
          <a:xfrm>
            <a:off x="675175" y="501988"/>
            <a:ext cx="4144426" cy="28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